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9" r:id="rId21"/>
    <p:sldId id="275" r:id="rId22"/>
    <p:sldId id="276" r:id="rId23"/>
    <p:sldId id="277" r:id="rId24"/>
    <p:sldId id="278" r:id="rId25"/>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C30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pPr>
              <a:defRPr/>
            </a:pPr>
            <a:endParaRPr lang="it-IT"/>
          </a:p>
        </p:txBody>
      </p:sp>
      <p:sp>
        <p:nvSpPr>
          <p:cNvPr id="49154"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it-IT"/>
              <a:t>Fare clic per modificare lo stile del titolo</a:t>
            </a:r>
          </a:p>
        </p:txBody>
      </p:sp>
      <p:sp>
        <p:nvSpPr>
          <p:cNvPr id="49155"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it-IT"/>
              <a:t>Fare clic per modificare lo stile del sottotitolo dello schema</a:t>
            </a:r>
          </a:p>
        </p:txBody>
      </p:sp>
      <p:sp>
        <p:nvSpPr>
          <p:cNvPr id="5" name="Rectangle 5"/>
          <p:cNvSpPr>
            <a:spLocks noGrp="1" noChangeArrowheads="1"/>
          </p:cNvSpPr>
          <p:nvPr>
            <p:ph type="ftr" sz="quarter" idx="10"/>
          </p:nvPr>
        </p:nvSpPr>
        <p:spPr/>
        <p:txBody>
          <a:bodyPr/>
          <a:lstStyle>
            <a:lvl1pPr>
              <a:defRPr/>
            </a:lvl1pPr>
          </a:lstStyle>
          <a:p>
            <a:pPr>
              <a:defRPr/>
            </a:pPr>
            <a:endParaRPr lang="it-IT"/>
          </a:p>
        </p:txBody>
      </p:sp>
      <p:sp>
        <p:nvSpPr>
          <p:cNvPr id="6" name="Rectangle 6"/>
          <p:cNvSpPr>
            <a:spLocks noGrp="1" noChangeArrowheads="1"/>
          </p:cNvSpPr>
          <p:nvPr>
            <p:ph type="sldNum" sz="quarter" idx="11"/>
          </p:nvPr>
        </p:nvSpPr>
        <p:spPr/>
        <p:txBody>
          <a:bodyPr/>
          <a:lstStyle>
            <a:lvl1pPr>
              <a:defRPr/>
            </a:lvl1pPr>
          </a:lstStyle>
          <a:p>
            <a:pPr>
              <a:defRPr/>
            </a:pPr>
            <a:fld id="{844487E3-D1F7-4104-ACA6-C958D91C3E6C}" type="slidenum">
              <a:rPr lang="it-IT"/>
              <a:pPr>
                <a:defRPr/>
              </a:pPr>
              <a:t>‹N›</a:t>
            </a:fld>
            <a:endParaRPr lang="it-IT"/>
          </a:p>
        </p:txBody>
      </p:sp>
      <p:sp>
        <p:nvSpPr>
          <p:cNvPr id="7" name="Rectangle 7"/>
          <p:cNvSpPr>
            <a:spLocks noGrp="1" noChangeArrowheads="1"/>
          </p:cNvSpPr>
          <p:nvPr>
            <p:ph type="dt" sz="quarter" idx="12"/>
          </p:nvPr>
        </p:nvSpPr>
        <p:spPr/>
        <p:txBody>
          <a:bodyPr/>
          <a:lstStyle>
            <a:lvl1pPr>
              <a:defRPr/>
            </a:lvl1pPr>
          </a:lstStyle>
          <a:p>
            <a:pPr>
              <a:defRPr/>
            </a:pPr>
            <a:fld id="{62D8DF98-7EBB-4B93-A694-44808C2D3CB1}" type="datetimeFigureOut">
              <a:rPr lang="it-IT"/>
              <a:pPr>
                <a:defRPr/>
              </a:pPr>
              <a:t>13/02/2013</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1_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fld id="{4C2C0B16-20BE-49D8-B822-0E8BB3473B4C}" type="datetimeFigureOut">
              <a:rPr lang="it-IT"/>
              <a:pPr>
                <a:defRPr/>
              </a:pPr>
              <a:t>13/02/2013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3AEDA2B9-932F-4E67-BEC3-992316E1E504}"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92100"/>
            <a:ext cx="2057400" cy="5727700"/>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92100"/>
            <a:ext cx="6019800" cy="5727700"/>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fld id="{0A4AAFEB-B67C-4D1C-9D31-4D842D96DAD1}" type="datetimeFigureOut">
              <a:rPr lang="it-IT"/>
              <a:pPr>
                <a:defRPr/>
              </a:pPr>
              <a:t>13/02/2013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754D7D15-44F1-4A51-87A4-F3CAB1C142AF}"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fld id="{885BAA73-7AFC-4B39-B346-D98C8C3FE160}" type="datetimeFigureOut">
              <a:rPr lang="it-IT"/>
              <a:pPr>
                <a:defRPr/>
              </a:pPr>
              <a:t>13/02/2013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1EF8B621-374D-413C-B432-94C4723C53CA}"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fld id="{D982D3F2-BFF4-4B4D-9EA4-CEA6787F638D}" type="datetimeFigureOut">
              <a:rPr lang="it-IT"/>
              <a:pPr>
                <a:defRPr/>
              </a:pPr>
              <a:t>13/02/2013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61DD4622-B96A-46FE-8479-5FC0F73A2C00}"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p:cNvSpPr>
            <a:spLocks noGrp="1" noChangeArrowheads="1"/>
          </p:cNvSpPr>
          <p:nvPr>
            <p:ph type="dt" sz="half" idx="10"/>
          </p:nvPr>
        </p:nvSpPr>
        <p:spPr>
          <a:ln/>
        </p:spPr>
        <p:txBody>
          <a:bodyPr/>
          <a:lstStyle>
            <a:lvl1pPr>
              <a:defRPr/>
            </a:lvl1pPr>
          </a:lstStyle>
          <a:p>
            <a:pPr>
              <a:defRPr/>
            </a:pPr>
            <a:fld id="{D11BA965-9376-4185-90F8-276143A85BC3}" type="datetimeFigureOut">
              <a:rPr lang="it-IT"/>
              <a:pPr>
                <a:defRPr/>
              </a:pPr>
              <a:t>13/02/2013</a:t>
            </a:fld>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C14BDBB6-C83F-4690-9C25-5DD885CC3C38}"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4"/>
          <p:cNvSpPr>
            <a:spLocks noGrp="1" noChangeArrowheads="1"/>
          </p:cNvSpPr>
          <p:nvPr>
            <p:ph type="dt" sz="half" idx="10"/>
          </p:nvPr>
        </p:nvSpPr>
        <p:spPr>
          <a:ln/>
        </p:spPr>
        <p:txBody>
          <a:bodyPr/>
          <a:lstStyle>
            <a:lvl1pPr>
              <a:defRPr/>
            </a:lvl1pPr>
          </a:lstStyle>
          <a:p>
            <a:pPr>
              <a:defRPr/>
            </a:pPr>
            <a:fld id="{64D3CF09-77E8-45ED-B427-CB866AD09965}" type="datetimeFigureOut">
              <a:rPr lang="it-IT"/>
              <a:pPr>
                <a:defRPr/>
              </a:pPr>
              <a:t>13/02/2013</a:t>
            </a:fld>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C555CA0E-145B-4E6A-918E-F7AE4B1CF817}"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Rectangle 4"/>
          <p:cNvSpPr>
            <a:spLocks noGrp="1" noChangeArrowheads="1"/>
          </p:cNvSpPr>
          <p:nvPr>
            <p:ph type="dt" sz="half" idx="10"/>
          </p:nvPr>
        </p:nvSpPr>
        <p:spPr>
          <a:ln/>
        </p:spPr>
        <p:txBody>
          <a:bodyPr/>
          <a:lstStyle>
            <a:lvl1pPr>
              <a:defRPr/>
            </a:lvl1pPr>
          </a:lstStyle>
          <a:p>
            <a:pPr>
              <a:defRPr/>
            </a:pPr>
            <a:fld id="{44C4CADF-5ED9-4BB5-BE11-7D3DB5E1D811}" type="datetimeFigureOut">
              <a:rPr lang="it-IT"/>
              <a:pPr>
                <a:defRPr/>
              </a:pPr>
              <a:t>13/02/2013</a:t>
            </a:fld>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7A19B00E-D7CA-4486-A9D3-D49361317BD9}"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8815FEC-DE09-4578-896D-49396433EF6D}" type="datetimeFigureOut">
              <a:rPr lang="it-IT"/>
              <a:pPr>
                <a:defRPr/>
              </a:pPr>
              <a:t>13/02/2013</a:t>
            </a:fld>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3770C7F9-FD85-4E03-866A-D06DB8544455}"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fld id="{FE9A219B-9542-4998-BCE9-37185F52010B}" type="datetimeFigureOut">
              <a:rPr lang="it-IT"/>
              <a:pPr>
                <a:defRPr/>
              </a:pPr>
              <a:t>13/02/2013</a:t>
            </a:fld>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061F2F49-F2E2-4DA4-B244-82AB8E3C541C}"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fld id="{43E89C10-4E2B-43E8-B116-C6E592A0187F}" type="datetimeFigureOut">
              <a:rPr lang="it-IT"/>
              <a:pPr>
                <a:defRPr/>
              </a:pPr>
              <a:t>13/02/2013</a:t>
            </a:fld>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038064A5-52D8-4692-A2F8-55A06CA8FDC2}"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48131"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813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pPr>
              <a:defRPr/>
            </a:pPr>
            <a:fld id="{7CAA041B-D97F-4A02-AEF0-CC8B703B8933}" type="datetimeFigureOut">
              <a:rPr lang="it-IT"/>
              <a:pPr>
                <a:defRPr/>
              </a:pPr>
              <a:t>13/02/2013</a:t>
            </a:fld>
            <a:endParaRPr lang="it-IT"/>
          </a:p>
        </p:txBody>
      </p:sp>
      <p:sp>
        <p:nvSpPr>
          <p:cNvPr id="481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pPr>
              <a:defRPr/>
            </a:pPr>
            <a:endParaRPr lang="it-IT"/>
          </a:p>
        </p:txBody>
      </p:sp>
      <p:sp>
        <p:nvSpPr>
          <p:cNvPr id="4813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Arial" charset="0"/>
              </a:defRPr>
            </a:lvl1pPr>
          </a:lstStyle>
          <a:p>
            <a:pPr>
              <a:defRPr/>
            </a:pPr>
            <a:fld id="{C8882C5F-FD9F-4625-BE52-5D1740DFB1C8}" type="slidenum">
              <a:rPr lang="it-IT"/>
              <a:pPr>
                <a:defRPr/>
              </a:pPr>
              <a:t>‹N›</a:t>
            </a:fld>
            <a:endParaRPr lang="it-IT"/>
          </a:p>
        </p:txBody>
      </p:sp>
    </p:spTree>
  </p:cSld>
  <p:clrMap bg1="dk2" tx1="lt1" bg2="dk1" tx2="lt2" accent1="accent1" accent2="accent2" accent3="accent3" accent4="accent4" accent5="accent5" accent6="accent6" hlink="hlink" folHlink="folHlink"/>
  <p:sldLayoutIdLst>
    <p:sldLayoutId id="2147483663"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olo 1"/>
          <p:cNvSpPr>
            <a:spLocks noGrp="1"/>
          </p:cNvSpPr>
          <p:nvPr>
            <p:ph type="title" idx="4294967295"/>
          </p:nvPr>
        </p:nvSpPr>
        <p:spPr>
          <a:xfrm>
            <a:off x="250825" y="333375"/>
            <a:ext cx="8229600" cy="6249988"/>
          </a:xfrm>
        </p:spPr>
        <p:txBody>
          <a:bodyPr/>
          <a:lstStyle/>
          <a:p>
            <a:pPr algn="ctr" eaLnBrk="1" hangingPunct="1">
              <a:defRPr/>
            </a:pPr>
            <a:r>
              <a:rPr lang="it-IT" sz="4000" b="1">
                <a:latin typeface="Arial" charset="0"/>
                <a:cs typeface="Arial" charset="0"/>
              </a:rPr>
              <a:t/>
            </a:r>
            <a:br>
              <a:rPr lang="it-IT" sz="4000" b="1">
                <a:latin typeface="Arial" charset="0"/>
                <a:cs typeface="Arial" charset="0"/>
              </a:rPr>
            </a:br>
            <a:r>
              <a:rPr lang="it-IT" sz="3600" b="1">
                <a:solidFill>
                  <a:srgbClr val="11C303"/>
                </a:solidFill>
                <a:latin typeface="Arial" charset="0"/>
                <a:cs typeface="Arial" charset="0"/>
              </a:rPr>
              <a:t>INFORMATICA : legame tra le storie per bambini e l’educazione alla sostenibilità.</a:t>
            </a:r>
            <a:r>
              <a:rPr lang="it-IT" sz="4000" b="1">
                <a:solidFill>
                  <a:srgbClr val="11C303"/>
                </a:solidFill>
                <a:latin typeface="Arial" charset="0"/>
                <a:cs typeface="Arial" charset="0"/>
              </a:rPr>
              <a:t> </a:t>
            </a:r>
            <a:br>
              <a:rPr lang="it-IT" sz="4000" b="1">
                <a:solidFill>
                  <a:srgbClr val="11C303"/>
                </a:solidFill>
                <a:latin typeface="Arial" charset="0"/>
                <a:cs typeface="Arial" charset="0"/>
              </a:rPr>
            </a:br>
            <a:r>
              <a:rPr lang="it-IT" sz="4000" b="1">
                <a:solidFill>
                  <a:srgbClr val="11C303"/>
                </a:solidFill>
                <a:latin typeface="Arial" charset="0"/>
                <a:cs typeface="Arial" charset="0"/>
              </a:rPr>
              <a:t/>
            </a:r>
            <a:br>
              <a:rPr lang="it-IT" sz="4000" b="1">
                <a:solidFill>
                  <a:srgbClr val="11C303"/>
                </a:solidFill>
                <a:latin typeface="Arial" charset="0"/>
                <a:cs typeface="Arial" charset="0"/>
              </a:rPr>
            </a:br>
            <a:r>
              <a:rPr lang="it-IT" sz="4000">
                <a:solidFill>
                  <a:srgbClr val="11C303"/>
                </a:solidFill>
                <a:latin typeface="Monotype Corsiva" pitchFamily="66" charset="0"/>
                <a:cs typeface="Arial" charset="0"/>
              </a:rPr>
              <a:t>Lavoro svolto da:</a:t>
            </a:r>
            <a:br>
              <a:rPr lang="it-IT" sz="4000">
                <a:solidFill>
                  <a:srgbClr val="11C303"/>
                </a:solidFill>
                <a:latin typeface="Monotype Corsiva" pitchFamily="66" charset="0"/>
                <a:cs typeface="Arial" charset="0"/>
              </a:rPr>
            </a:br>
            <a:r>
              <a:rPr lang="it-IT" sz="4000">
                <a:solidFill>
                  <a:srgbClr val="11C303"/>
                </a:solidFill>
                <a:latin typeface="Monotype Corsiva" pitchFamily="66" charset="0"/>
                <a:cs typeface="Arial" charset="0"/>
              </a:rPr>
              <a:t/>
            </a:r>
            <a:br>
              <a:rPr lang="it-IT" sz="4000">
                <a:solidFill>
                  <a:srgbClr val="11C303"/>
                </a:solidFill>
                <a:latin typeface="Monotype Corsiva" pitchFamily="66" charset="0"/>
                <a:cs typeface="Arial" charset="0"/>
              </a:rPr>
            </a:br>
            <a:r>
              <a:rPr lang="it-IT" sz="2400">
                <a:solidFill>
                  <a:srgbClr val="11C303"/>
                </a:solidFill>
                <a:latin typeface="Monotype Corsiva" pitchFamily="66" charset="0"/>
                <a:cs typeface="Arial" charset="0"/>
              </a:rPr>
              <a:t>Valentina Branca</a:t>
            </a:r>
            <a:br>
              <a:rPr lang="it-IT" sz="2400">
                <a:solidFill>
                  <a:srgbClr val="11C303"/>
                </a:solidFill>
                <a:latin typeface="Monotype Corsiva" pitchFamily="66" charset="0"/>
                <a:cs typeface="Arial" charset="0"/>
              </a:rPr>
            </a:br>
            <a:r>
              <a:rPr lang="it-IT" sz="2400">
                <a:solidFill>
                  <a:srgbClr val="11C303"/>
                </a:solidFill>
                <a:latin typeface="Monotype Corsiva" pitchFamily="66" charset="0"/>
                <a:cs typeface="Arial" charset="0"/>
              </a:rPr>
              <a:t>Paola Grassi</a:t>
            </a:r>
            <a:br>
              <a:rPr lang="it-IT" sz="2400">
                <a:solidFill>
                  <a:srgbClr val="11C303"/>
                </a:solidFill>
                <a:latin typeface="Monotype Corsiva" pitchFamily="66" charset="0"/>
                <a:cs typeface="Arial" charset="0"/>
              </a:rPr>
            </a:br>
            <a:r>
              <a:rPr lang="it-IT" sz="2400">
                <a:solidFill>
                  <a:srgbClr val="11C303"/>
                </a:solidFill>
                <a:latin typeface="Monotype Corsiva" pitchFamily="66" charset="0"/>
                <a:cs typeface="Arial" charset="0"/>
              </a:rPr>
              <a:t>Alice Parodi  </a:t>
            </a:r>
            <a:br>
              <a:rPr lang="it-IT" sz="2400">
                <a:solidFill>
                  <a:srgbClr val="11C303"/>
                </a:solidFill>
                <a:latin typeface="Monotype Corsiva" pitchFamily="66" charset="0"/>
                <a:cs typeface="Arial" charset="0"/>
              </a:rPr>
            </a:br>
            <a:r>
              <a:rPr lang="it-IT" sz="2400">
                <a:solidFill>
                  <a:srgbClr val="11C303"/>
                </a:solidFill>
                <a:latin typeface="Monotype Corsiva" pitchFamily="66" charset="0"/>
                <a:cs typeface="Arial" charset="0"/>
              </a:rPr>
              <a:t>con la partecipazione della maestra</a:t>
            </a:r>
            <a:br>
              <a:rPr lang="it-IT" sz="2400">
                <a:solidFill>
                  <a:srgbClr val="11C303"/>
                </a:solidFill>
                <a:latin typeface="Monotype Corsiva" pitchFamily="66" charset="0"/>
                <a:cs typeface="Arial" charset="0"/>
              </a:rPr>
            </a:br>
            <a:r>
              <a:rPr lang="it-IT" sz="2400">
                <a:solidFill>
                  <a:srgbClr val="11C303"/>
                </a:solidFill>
                <a:latin typeface="Monotype Corsiva" pitchFamily="66" charset="0"/>
                <a:cs typeface="Arial" charset="0"/>
              </a:rPr>
              <a:t>Giovanna Truffarelli e della classe IV B “Scuola Primaria Statale G.Rodari”, San Giorgio su Legnano (Milano). </a:t>
            </a:r>
            <a:br>
              <a:rPr lang="it-IT" sz="2400">
                <a:solidFill>
                  <a:srgbClr val="11C303"/>
                </a:solidFill>
                <a:latin typeface="Monotype Corsiva" pitchFamily="66" charset="0"/>
                <a:cs typeface="Arial" charset="0"/>
              </a:rPr>
            </a:br>
            <a:endParaRPr lang="it-IT" sz="2400">
              <a:solidFill>
                <a:srgbClr val="11C303"/>
              </a:solidFill>
              <a:latin typeface="Monotype Corsiva" pitchFamily="66" charset="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olo 1"/>
          <p:cNvSpPr>
            <a:spLocks noGrp="1"/>
          </p:cNvSpPr>
          <p:nvPr>
            <p:ph type="title" idx="4294967295"/>
          </p:nvPr>
        </p:nvSpPr>
        <p:spPr>
          <a:xfrm>
            <a:off x="457200" y="274638"/>
            <a:ext cx="8229600" cy="6249987"/>
          </a:xfrm>
        </p:spPr>
        <p:txBody>
          <a:bodyPr/>
          <a:lstStyle/>
          <a:p>
            <a:pPr algn="ctr" eaLnBrk="1" hangingPunct="1">
              <a:defRPr/>
            </a:pPr>
            <a:r>
              <a:rPr lang="it-IT" sz="3200">
                <a:latin typeface="Arial" charset="0"/>
              </a:rPr>
              <a:t>La maestra ha valorizzato la sua idea coinvolgendo anche gli alunni e producendo per ognuno di loro un dvd, come ricordo dell’esperienza. </a:t>
            </a:r>
            <a:br>
              <a:rPr lang="it-IT" sz="3200">
                <a:latin typeface="Arial" charset="0"/>
              </a:rPr>
            </a:br>
            <a:endParaRPr lang="it-IT" sz="3200">
              <a:latin typeface="Arial"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457200" y="274638"/>
            <a:ext cx="8229600" cy="6178550"/>
          </a:xfrm>
        </p:spPr>
        <p:txBody>
          <a:bodyPr>
            <a:normAutofit/>
          </a:bodyPr>
          <a:lstStyle/>
          <a:p>
            <a:pPr algn="ctr" eaLnBrk="1" hangingPunct="1">
              <a:defRPr/>
            </a:pPr>
            <a:r>
              <a:rPr lang="it-IT" sz="3200">
                <a:latin typeface="Arial" charset="0"/>
                <a:cs typeface="Arial" charset="0"/>
              </a:rPr>
              <a:t>I bambini, molto fieri  del loro “capolavoro, volevano invogliare altre persone alla lettura del libro, e hanno pensato insieme all’insegnante,alla diffusione via Internet della loro idea che ha  riscontrato un enorme successo, anche in Toscana, poiché una scuola primaria di Viareggio, dopo aver visitato </a:t>
            </a:r>
            <a:r>
              <a:rPr lang="it-IT" sz="3200">
                <a:solidFill>
                  <a:srgbClr val="11C303"/>
                </a:solidFill>
                <a:latin typeface="Arial" charset="0"/>
                <a:cs typeface="Arial" charset="0"/>
              </a:rPr>
              <a:t>il sito</a:t>
            </a:r>
            <a:r>
              <a:rPr lang="it-IT" sz="3200" i="1">
                <a:solidFill>
                  <a:srgbClr val="11C303"/>
                </a:solidFill>
                <a:latin typeface="Arial" charset="0"/>
                <a:cs typeface="Arial" charset="0"/>
              </a:rPr>
              <a:t> </a:t>
            </a:r>
            <a:r>
              <a:rPr lang="it-IT" sz="3200" b="1" i="1">
                <a:solidFill>
                  <a:srgbClr val="11C303"/>
                </a:solidFill>
                <a:latin typeface="Arial" charset="0"/>
                <a:cs typeface="Arial" charset="0"/>
              </a:rPr>
              <a:t>giotru.xoom.it</a:t>
            </a:r>
            <a:r>
              <a:rPr lang="it-IT" sz="3200">
                <a:latin typeface="Arial" charset="0"/>
                <a:cs typeface="Arial" charset="0"/>
              </a:rPr>
              <a:t>, ha scritto all’insegnante e agli alunni complimentandosi per il loro originale prodotto. </a:t>
            </a:r>
            <a:br>
              <a:rPr lang="it-IT" sz="3200">
                <a:latin typeface="Arial" charset="0"/>
                <a:cs typeface="Arial" charset="0"/>
              </a:rPr>
            </a:br>
            <a:endParaRPr lang="it-IT" sz="3200">
              <a:latin typeface="Arial" charset="0"/>
              <a:cs typeface="Arial"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olo 1"/>
          <p:cNvSpPr>
            <a:spLocks noGrp="1"/>
          </p:cNvSpPr>
          <p:nvPr>
            <p:ph type="title" idx="4294967295"/>
          </p:nvPr>
        </p:nvSpPr>
        <p:spPr>
          <a:xfrm>
            <a:off x="457200" y="274638"/>
            <a:ext cx="8229600" cy="6249987"/>
          </a:xfrm>
        </p:spPr>
        <p:txBody>
          <a:bodyPr/>
          <a:lstStyle/>
          <a:p>
            <a:pPr algn="ctr" eaLnBrk="1" hangingPunct="1">
              <a:defRPr/>
            </a:pPr>
            <a:r>
              <a:rPr lang="it-IT" sz="3200">
                <a:latin typeface="Arial" charset="0"/>
                <a:cs typeface="Arial" charset="0"/>
              </a:rPr>
              <a:t>Questa avventura ha stimolato le idee della maestra Giovanna, un’insegnante vivace, dinamica e competente in ambito informatico, ma anche attenta a tutto quello che accade nella sua classe e nel mondo e nelle realtà locali. La maestra ha così scelto di aderire insieme al gruppo classe a</a:t>
            </a:r>
            <a:r>
              <a:rPr lang="it-IT" sz="3200" b="1">
                <a:latin typeface="Arial" charset="0"/>
                <a:cs typeface="Arial" charset="0"/>
              </a:rPr>
              <a:t> </a:t>
            </a:r>
            <a:r>
              <a:rPr lang="it-IT" sz="3200">
                <a:latin typeface="Arial" charset="0"/>
                <a:cs typeface="Arial" charset="0"/>
              </a:rPr>
              <a:t>due concorsi</a:t>
            </a:r>
            <a:r>
              <a:rPr lang="it-IT" sz="4000">
                <a:latin typeface="Arial" charset="0"/>
                <a:cs typeface="Arial" charset="0"/>
              </a:rPr>
              <a:t>.</a:t>
            </a:r>
            <a:br>
              <a:rPr lang="it-IT" sz="4000">
                <a:latin typeface="Arial" charset="0"/>
                <a:cs typeface="Arial" charset="0"/>
              </a:rPr>
            </a:br>
            <a:endParaRPr lang="it-IT" sz="4000">
              <a:latin typeface="Arial" charset="0"/>
              <a:cs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olo 1"/>
          <p:cNvSpPr>
            <a:spLocks noGrp="1"/>
          </p:cNvSpPr>
          <p:nvPr>
            <p:ph type="title" idx="4294967295"/>
          </p:nvPr>
        </p:nvSpPr>
        <p:spPr>
          <a:xfrm>
            <a:off x="457200" y="274638"/>
            <a:ext cx="8229600" cy="6249987"/>
          </a:xfrm>
        </p:spPr>
        <p:txBody>
          <a:bodyPr/>
          <a:lstStyle/>
          <a:p>
            <a:pPr algn="ctr" eaLnBrk="1" hangingPunct="1">
              <a:defRPr/>
            </a:pPr>
            <a:r>
              <a:rPr lang="it-IT" sz="3200">
                <a:latin typeface="Arial" charset="0"/>
                <a:cs typeface="Arial" charset="0"/>
              </a:rPr>
              <a:t>Il primo concorso è</a:t>
            </a:r>
            <a:r>
              <a:rPr lang="it-IT" sz="3200" b="1">
                <a:latin typeface="Arial" charset="0"/>
                <a:cs typeface="Arial" charset="0"/>
              </a:rPr>
              <a:t> “</a:t>
            </a:r>
            <a:r>
              <a:rPr lang="it-IT" sz="3200" b="1">
                <a:solidFill>
                  <a:srgbClr val="11C303"/>
                </a:solidFill>
                <a:latin typeface="Arial" charset="0"/>
                <a:cs typeface="Arial" charset="0"/>
              </a:rPr>
              <a:t>Ti parlo di una bella storia”</a:t>
            </a:r>
            <a:r>
              <a:rPr lang="it-IT" sz="3200" b="1">
                <a:latin typeface="Arial" charset="0"/>
                <a:cs typeface="Arial" charset="0"/>
              </a:rPr>
              <a:t> </a:t>
            </a:r>
            <a:r>
              <a:rPr lang="it-IT" sz="3200">
                <a:latin typeface="Arial" charset="0"/>
                <a:cs typeface="Arial" charset="0"/>
              </a:rPr>
              <a:t>organizzato dal</a:t>
            </a:r>
            <a:r>
              <a:rPr lang="it-IT" sz="3200" b="1">
                <a:latin typeface="Arial" charset="0"/>
                <a:cs typeface="Arial" charset="0"/>
              </a:rPr>
              <a:t> </a:t>
            </a:r>
            <a:r>
              <a:rPr lang="it-IT" sz="3200">
                <a:latin typeface="Arial" charset="0"/>
                <a:cs typeface="Arial" charset="0"/>
              </a:rPr>
              <a:t>Centro Coordinamento Concorso Il Battello a vapore, La Fabbrica via Lanino 5, 20144 Milano. </a:t>
            </a:r>
            <a:br>
              <a:rPr lang="it-IT" sz="3200">
                <a:latin typeface="Arial" charset="0"/>
                <a:cs typeface="Arial" charset="0"/>
              </a:rPr>
            </a:br>
            <a:endParaRPr lang="it-IT" sz="3200">
              <a:latin typeface="Arial" charset="0"/>
              <a:cs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olo 1"/>
          <p:cNvSpPr>
            <a:spLocks noGrp="1"/>
          </p:cNvSpPr>
          <p:nvPr>
            <p:ph type="title" idx="4294967295"/>
          </p:nvPr>
        </p:nvSpPr>
        <p:spPr>
          <a:xfrm>
            <a:off x="457200" y="274638"/>
            <a:ext cx="8229600" cy="6323012"/>
          </a:xfrm>
        </p:spPr>
        <p:txBody>
          <a:bodyPr/>
          <a:lstStyle/>
          <a:p>
            <a:pPr algn="ctr" eaLnBrk="1" hangingPunct="1">
              <a:defRPr/>
            </a:pPr>
            <a:r>
              <a:rPr lang="it-IT" sz="3200">
                <a:latin typeface="Arial" charset="0"/>
              </a:rPr>
              <a:t>L’altro concorso è </a:t>
            </a:r>
            <a:r>
              <a:rPr lang="it-IT" sz="3200">
                <a:solidFill>
                  <a:srgbClr val="11C303"/>
                </a:solidFill>
                <a:latin typeface="Arial" charset="0"/>
              </a:rPr>
              <a:t>“ Coltiva il tuo sogno”,</a:t>
            </a:r>
            <a:r>
              <a:rPr lang="it-IT" sz="3200">
                <a:latin typeface="Arial" charset="0"/>
              </a:rPr>
              <a:t> un progetto di educazione al risparmio nella scuola primaria promosso dalla banca ING DIRECT. I bambini possono continuare la grande avventura educativa sul risparmio insieme al folletto e ai suoi semi di zucca.</a:t>
            </a:r>
          </a:p>
        </p:txBody>
      </p:sp>
      <p:pic>
        <p:nvPicPr>
          <p:cNvPr id="26626" name="Picture 2" descr="http://t0.gstatic.com/images?q=tbn:ANd9GcSoVy7PzNTPq63IDGnOm1R1Jl1zXrDLF-iOtOXAQZ0zcgvaGE-sDg"/>
          <p:cNvPicPr>
            <a:picLocks noChangeAspect="1" noChangeArrowheads="1"/>
          </p:cNvPicPr>
          <p:nvPr/>
        </p:nvPicPr>
        <p:blipFill>
          <a:blip r:embed="rId2"/>
          <a:srcRect/>
          <a:stretch>
            <a:fillRect/>
          </a:stretch>
        </p:blipFill>
        <p:spPr bwMode="auto">
          <a:xfrm>
            <a:off x="5435600" y="5084763"/>
            <a:ext cx="2016125" cy="1268412"/>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olo 1"/>
          <p:cNvSpPr>
            <a:spLocks noGrp="1"/>
          </p:cNvSpPr>
          <p:nvPr>
            <p:ph type="title" idx="4294967295"/>
          </p:nvPr>
        </p:nvSpPr>
        <p:spPr>
          <a:xfrm>
            <a:off x="457200" y="274638"/>
            <a:ext cx="8229600" cy="6249987"/>
          </a:xfrm>
        </p:spPr>
        <p:txBody>
          <a:bodyPr/>
          <a:lstStyle/>
          <a:p>
            <a:pPr algn="ctr" eaLnBrk="1" hangingPunct="1">
              <a:defRPr/>
            </a:pPr>
            <a:r>
              <a:rPr lang="it-IT" sz="3200">
                <a:latin typeface="Arial" charset="0"/>
              </a:rPr>
              <a:t>I bambini avranno a disposizione il libro di narrativa e le attività della guida. Questo nuovissimo concorso sfida le classi a dimostrarsi protagoniste del mondo del risparmio, come risorsa indispensabile, per la realizzazione dei propri sogni.</a:t>
            </a:r>
          </a:p>
        </p:txBody>
      </p:sp>
      <p:sp>
        <p:nvSpPr>
          <p:cNvPr id="27650" name="AutoShape 2" descr="data:image/jpeg;base64,/9j/4AAQSkZJRgABAQAAAQABAAD/2wCEAAkGBhQSERUUExIVEhUVGBwYFhgXFRQYGBYXHBUWGBQYFxkXHSgfFxkjGhUVHy8gIycpLCwtFh4xOjAqNSYrLCkBCQoKDgwOGg8PGCkgHyUpKSkpLCkpKSkpKiksKSkpKSkpKSwsLCkpLCwsLCwsKSksLCwpKSwsLCwsLCwsKSwpKf/AABEIAMIBAwMBIgACEQEDEQH/xAAbAAEAAgMBAQAAAAAAAAAAAAAABQYDBAcCAf/EAD8QAAEDAgQEBAMFBgMJAAAAAAEAAhEDIQQFEjEiQVFhBhMycQeBkRQjQqGxYnKSwdHwJDNSFjRDU4Kio7Lh/8QAGQEBAQEBAQEAAAAAAAAAAAAAAAIBAwQF/8QAIBEBAQEBAAMBAAMBAQAAAAAAAAECEQMSITEiQVETBP/aAAwDAQACEQMRAD8A7iiIgIiICIiAiIgIiICIiAqZ8TMW6nRokf8ANv8AwOhXNVn4h4DzcDUgSaZFQf8ASeL/ALSVO57ZsdPHr13Ko+F8TnS0b2HXdQWPzNwrOdMXn9EwY7bKNzGpDpO3NeHGO65X1d+TmPafFhwniB0iST9FG5/jCXawLD9Oaw4d1gs9anqarmJmud8l1K16RBAMi+y3KNUjYqGy+ppcaZ5Xb7cwpdpsq3mOfj3UVjsW6m+SJBMk3nuVtAzBCY3Da2n8lO5B4BxNbDio2G/6Wvlpc3qO3uqkmojW9Y1+/EVhKpa4Gf75rr/hDJ2UaDXhsPqjU48yCZaOwiLKsZB8M36g7FObpBny2mdXZx5D2XRWtgK8Y5euXm8vvJH1ERdnmEREBERAREQEREBERAREQEREBERAREQEREBY8RRD2ua4S1wII6giD+SyIg4ZWwhoVn0jvTcW+4BsfmIPzWhm2H1dlcPiXgfLxbKoECsyCf22W/8AUt+iq1Z+oBeHf8N9fW8U/wCvj4iMvxOlxYbR6e/ZTLHAhQuZ4A+sWIWbBYt34gutntOx553GvXT1mGFuHN9QMrcy1rqjmsawlziAAOpWKo/VsPyuuw+E/CdPDUqZdTb5+mXuNyHHcDpExboqzPb9TvUxexXvDPw6cKgqYrSA0yKYIdJ5ayLR2EroYC+ouszJ+PLrV1e0REVJEREBERAREQEREBERAREQEREBERAREQEREBERAREQQXjHw/8Aa8M5g/zG8dM9Hjl7EEt+a41Sc64LSHCxB3BFiD3XZPGHi2ll9A1anETamwbvdG3YDmeS4xgPEbsXXqPqNax7zqhgIaR0g7kczzXLy5lj0/8An8lzpskSCCIPdalKjCl8xptF7CBfsI5rc8AZC3HOL3OinTPE2eJ2+n2aRz+S4YlvyPd5tZkmqlPh94VNSoMRUH3bDwA/jeOf7rf19l08LxRohrQ1oDQBAAsAOQCyL1ycfL3q6vRERagREQEREBERAREQEREBERAREQEREBERAREQEREBERAREQch+JT6lbMNMTSo02tcT+HXxvI6mANugVSyDCUqjy2oCHPPARYNABgNI59PZXn4k5QKeLbiXOc2m9gBIFvMYeEO7FtlRaWBOh9RriGMGpjgCTq1WBE8MXvttvKqRztsrDi8FXFQ0S6pUINmxOoC4MNFxCufgTE1KeNo2DaTwaUbH06xIHMEASorFV9Ti+sQHNYNL2sBplmpwILXTqLoke46Xm/h5gRiMb9oYXFjGkukQ0VHCA0W6X+QWckb7W37XWAvqIsWIiICIiAiIgIiICIiAiIgIiICIiAiIgIiICIiAiIgIiICLFWxDWiXGFX828dUKDg12slwOgNY57n/ALrW3I7reM6m8xy6nXpup1Wh7Hbg/qOh7rn+bfC2qX0zRrtdTpellSWkCZjWwbfRb2I8Y41/+TgXsb1rvp0uXSSR8wtKlnmZOufsw96tb8tNOCs7I31uv6Ycu+FlfznPq4hrGuEFrNT3abWDniwt3XQcoyilhqTaVFgYxv1J5knmVR/9oMyb/wAKjU/crvaf/IyF6o/EetT/AN4wtVg5lrRVbHWaZkD3CdlZ62f06Iigsn8W0cRTD2nhNtV9M9DaQfcKba8G4uEa9IiICIiAiIgIiICIiAiIgIiICIiAiIgIiICIiAiIg+FaGNzMNsN+vT2HMpmGKPpb8z0UJiMU0bkD+nQKbeKznrb+1tALnAk3nUC4+wGwWs/H6trWnoAOhUPmXi0NnS0f31Vbq+KC5x/lsPdcr76/HpxnGf1cMfmUWJgdohVyo9zXOfRfr5upzfT1p/tXkg22haVDE+c181SH/haBOoc78j0UpluT+URHGeZsBykTPv8A2UzNZ/TdxfxK0MxpCmHOdpJGqXENBEW9UbbEbyCoLMPGOFBI1GsRBaGA6Z7u/os2Lytr6mt9Ok4H1FzQCABYk84jcql4/HU3VncAFOIYRqa21xItMnn3V+PM1U+S8z/SwU/F1c0wSxraZB4WtN2yIJJnmRffspPIvGZZHlmR+Kmdu8dFVKONc0jyzYNI9esQRexHaw/VMCHMrBzwAbE2AlpJB3ETa8Bevk48X127Js8p4lmphuPU07t9+3dSK57iqJotZiKENJuC3Y/smDBaVb8hzxuKpB7bEWe3m10be3QrjYuVJoiLGiIiAiIgIiICIiAiIgIiICIiAiIgIiIC1MyxwpMkmOQW0VT/ABJUNWoROilTs5/KeYAG7jsAqxO1G9cjSx+dvdamJBtbqbD3K0jlTnQDUBqOJa0TaROr3j6LSfmjGuLTqFNtyAAXG4EukRP0AU1kNTDuaYIZXc7hElxA0yAY5GCSByMKt54zOrWozJaQPlMirU3JcRYDfazRNoM7haecufhCDUw7XtqEMa5ugxESIgybkdx0U/Xy9tFzntqhocC3hLnyXaQXE8haNj+S+YvB06rGB79Tg8EEsBPP0km0nnvtzuuXXRq4XLhTw/n0qZLnkHQAxsEkAHVYAC5sfxQstOk5zg6BBm7BN9xABk/I8tgt6niAKPlu0kucABs1rdIMN03cADcjme6z4ykHsLHvdx8IIkOaTBG8lhmFzv1cvHOPEFCrWrVKQqPpBoBLS0jgAmapHzMbD6leD4S0VKY+0BzKjQWSxtQtmBDj+Hic28XnkQrHllCth8Q8mlppl+t2gE+YHWeKkt1AQQQI5WkFaWcZ1hqLqhNB1UVA1zGxwtLYApkH1NIEknrsu3efiXx/hAhxecZSogmAfLDGucIBlzQGciLSeu6kcP4FpVsPpa4sewktqscXscOYg7ieUeyoWaZ4/FuD302NcCTOggCI4D7WvM335KY8PZxisI3yiWhrjLQ4yLxYAHhBNyb795VcvEt/DOrUmOp6RUpgjjaTpALYO/pNyLiLr14dz91CuHuBEcFVvVs2PeBDgf6r7lOZsxJfhq7XCdVRoDYDXC4aXADlvbrssOOwdRj262hrACxhgendrSYFwQCJ5OPRb3+qx2GlUDgCDIIkEbEHYr2qj8Os2L6LqLzxUTA6mm6Sz6EOHsArcuahERAREQEREBERAREQEREBERAREQEREGOs6AT0ComKourH7uSGeq7bEkyeIiCZ77K3Z/idGHee0fWyouFptrtAqiGh7ToB0h+4Goi8Bs//AGV2xOZtcN2e0iv5xhR5xbSfT4WkPf5rXBxj8Q2HIAXueZBjYzXDTQa6WeXRDWGq18B1QsaCGBo1OAEXPQqY8T4nC4YGnTw+sk6NDGAhxEWcZlpgDkT+aqGJxWMxLhTZRdTYHlwY1kNBHomReC208071ci65BhXfZPvyW6KhkiHGC8ASR+GTEiPStzC4sNLeINLiTB1QL6YBBIEaSYuoLAYSrTpNbWa4EAtcA6AY4g6AL3fvzIKksHjaZLZGlrRANja8S3be/wA14t+Tl5Xrz4rqdi04jLGug2AaBJixAvG8C9z8lVc1zxrS5wOpuo6R0cbuItJPOFp554reJp03EcVoDYIJsBzhVzFANIn70DeS4AzLnC1xdXjmqnWLmfW/k3i6rWdUYXHd1UguvpDhNOSdrgg/hj3W/m+BoV6dCjTgMc0w+we0mdGprh6ZkTESZEWVJw2OacQ90NaNJDBsI6dyRCxVc2e2u6rSZLGgUwdBfTAADYM2IMT1ldefyRyevWzm2XnDE0XMd50z6gRB9L4aYBDW/oVq4HEFjm8WrikB5BaLg3vE/wBfpmy7OiarYDKNQGZdq0utp0kuJLWkXjYHaAtPHYPyj6HNkB2k3G44TIkfiMyZBC6RCwvx7KLXuLx5zohrCfuyXHVEcLhHOZMiyt+V0vtOCeHmQ4gB3MECZ7XXNa2JNJ7xwSTzaHEyJGkm8AHdSQz7yjUDCS18EhpPC+AahaCPSCS0BLnotPgvGmlmIYSfvA6kZ3MDWw/VsD95dWC4tgsYPNo1CdT2VqRLp3YXgCOoguXalGiCIiloiIgIiICIiAiIgIiICIiAiIgIiIInxQP8M/tHfmuYDG1TX+6loIiC4D2Mm0yur51h9dF7d5H81RR4SbL3B8lh2iXQCQ63Mbkd/Zenx6kxZXl8kvv1ENzvEYevVcKdN9QtElsuDTYOc0WIDov3BuoQ+MMZSqitUa54IOnWHNaCZEjTDSRJF5UyzNHMqva2kXBhGpty6WgSxsGzeHvsrTh6eCxNPUGFjmiHsJqU3Nm/G0e9nRsd1Gvn9OuVPofEirWqsY9tKlSLgHNAOqLSdUWt26KzPydrW6qJ85pBIA3cNxpNw5wEe8H5VDxNgsJTeNFIl3NnmkE76XM0tMjffeCp3wtn9FjS52HfQZYa5FRmrVeWmHD3H5bnz+XxTX3j1eLzXH42PEGFp+TqpU2NNtbuIBwcC2CJkEyeVo3uqq4AU3Mqkh0fdkQWujYT07iV1TyKWMb6wR+wRBud5BIPZR1X4fU3n7x8tEFga3SWkACbGDOkXhb4/wCKN69nE+HUTBJAsCJk7Qf1WOl5ggN1tDrAag2TFxNv7K6pmHwzZSc17fOqu1uc7R5dhcjhdvMgfVc9zfIvIqA1JLXl2mI3kwCDfmJ25xsuvepaxzN7WaTOiYhxbVbIPIPnSQDFlYMtwdDFUKdIP8quC5rHuJ01Gy6oKbpMMfJiDYgiCdlgHhxobqEhoAs4saDI3A4nH3ExPJaePy84ZzYh1Kq0HiM9ZYYA0uBBI2PO10G9neW+ZScWM8t1Ek12OA1teXAGLDhIIIHY9Fq4fOhTovEfeVAAToBA0v42y7eRBnqVu1w/F4Z7iXjE4dzG1N9VTDEjyy6PW6m4i8TBChSDp4TDqb6ggkanauY6ugPv2HNbGJbDUuKmGi2tlweevbnba3Ikrv4XFsjwpNbDsc0NdUrMOkAbB+s7cg1pn2XaVO/0z+PqIihoiIgIiICIiAiIgIiICIiAiIgIiIPL2yCOqgsDg2irUgaSYJuIlwE2BkekfRT6gcfhHMxTKrZh0NcPkR/MFVn/ABG/9UaiSMVV0BtSo6o5zKbtYAgnicRtAOmSD8gpZmEr1Xeb9npsdGkuo1m1DpmSx7TEiZu0kj8lIZtlc4gaHeUCx7naRxVDN2zFgNRPzUVSwTQzWw6ebCLXHMHtB+iq/WT4pnjbA1G12kvilUIZMGaTgQC15iTG8jccpkKayPyHNoMc0Go5tpBcGnU8SSb30yB33VuwopY1r2VaQdp0yXAcbYHEQNnDcdo6wtHw34ep0SXuaCWzTJMkjQ6wYDsIv3Luyn2+K+MOb5PWw7vOw4IdFhTBLbXMtuANrcyVcMpfVdSY6s3S8tBcLWMXCUaoYHEuEA2F+AW4fry5SsGLx9SIb5YPdxdbnaWmYUKbuMxYY2dzsIvc2Fvdcr8VZ15lUMPm6hZ7izSyJu0S8TOne/pHsrDX+0hznB2pwMNkuY4tudLjIBBvy5blQGY03vxE1HTq5ssBs2Y6NvJ6e6rLEnk2UUqLAGS81G6m+YGue588W0i0duUlYfGmD/w7KJYxo1Nc0gyTwgHhEuJceg/mV4yHMvMqUzHl+W91gCQGkmzpHFUIBBi3upXN/HNFml9JtN1QsBl1iGzDhe4IEGNyDCfRGeFMndTxNNzx6sM1tTYgktgg+5ie4VQzfIzRrENtLtIMgAktkXvBibdx1XXWVaTm+aHD0kSCIPMn6qi+JcfSrtfu19KHz0II2/h/NVm3qa2/h5SOIxoqm4w9N38b3FrfnpD11UKr/DvI/s+EDnN01K58145gH0N+TYt1JVpWavaqTgiIpaIiICIiAiIgIiICIiAiIgIiICIiAsOJoamxt0PQ8isy+QhVaxOZCnUYKvAJLSTtqO1+hWrk+VltJ1CqAWtefLqN5AmWzeQeX9hT2c5Q2uwtc0OnltPS/IjkVBUssdTcCyo60BzKkEObsZIuDHO8wF1+WfHH7L9ZssxjaNV1FxaCTqBgCQfT7ncfIdQtmswDVJJaS4y2ZaSbXFxzj2Wpj/DLarmOMnQZBmD+67/UP6BSOEwApAAOJgQJ+nudua51UReQ0HhhY576oB4Q8Axc2FQAa2kmRYEXBXnHOJllBp81uni0yJM3ibQJgmynS4ERET8vp0WLBZdTpDS0Hcm5JN+5uVKlfx2HfpbLfNeBDSAHGZIDiCQJ0wYsBzK1XZUym3dn2jSDDhLRBBGoieL2P9TcH0p24T1gT+ajMzyklkNdUjd2hwa5x6yAJO3PktOqVn1MOBNPiqEHVZrdZkgANNgBczHPdR+F8C16rm1cQ9rdoa2NRG1zHv1XQmYIGDAgCNTgZdFge9go/MHhhkvaD9J6bq5U2qrmLnUaZosEgiBHIG9p3Ak25LL4G8JOrVAal6TYNSfxOBkU/aYJ9u6mMPgHYupoa3hB4nkCGDt1d0CvmAwDKLAxghrfz6k9SVVvJxue962AF9RFyWIiICIiAiIgIiICIiAiIgIiICIiAiIgIiIPLnKPxhaTNg4c1nxr4CgcRWK1l+sxzUsfBEtP4hFjOxHTupBlSeyqOMDpXzD5pVZaZHQqvlR62LfRiI5zz91lL1WKXiLq0/IrL/tE3o76LOHb/ifdXWGpiVX6ufTsCfcQtOvmj3dk5D6m8Vjw0EkqOpZb579b+AbftkdB/pCjWhxKlcGSBdO8/D1/1acvpsY0MYA1o5fzPUrdUDgaxlTdM2Ure0REaIiICIiAiIgIiICIiAiIgIiICIiAiIgIiINbGCyg8QERaxo1QtOoF9RBrkLyQiIACyNCIjG1RC3KYRFjUngQplmyItHpERY0REQEREBERAREQEREH//Z"/>
          <p:cNvSpPr>
            <a:spLocks noChangeAspect="1" noChangeArrowheads="1"/>
          </p:cNvSpPr>
          <p:nvPr/>
        </p:nvSpPr>
        <p:spPr bwMode="auto">
          <a:xfrm>
            <a:off x="63500" y="-161925"/>
            <a:ext cx="304800" cy="304800"/>
          </a:xfrm>
          <a:prstGeom prst="rect">
            <a:avLst/>
          </a:prstGeom>
          <a:noFill/>
          <a:ln w="9525">
            <a:noFill/>
            <a:miter lim="800000"/>
            <a:headEnd/>
            <a:tailEnd/>
          </a:ln>
        </p:spPr>
        <p:txBody>
          <a:bodyPr/>
          <a:lstStyle/>
          <a:p>
            <a:endParaRPr lang="it-IT">
              <a:latin typeface="Calibri"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olo 1"/>
          <p:cNvSpPr>
            <a:spLocks noGrp="1"/>
          </p:cNvSpPr>
          <p:nvPr>
            <p:ph type="title" idx="4294967295"/>
          </p:nvPr>
        </p:nvSpPr>
        <p:spPr>
          <a:xfrm>
            <a:off x="457200" y="274638"/>
            <a:ext cx="8229600" cy="6323012"/>
          </a:xfrm>
        </p:spPr>
        <p:txBody>
          <a:bodyPr/>
          <a:lstStyle/>
          <a:p>
            <a:pPr eaLnBrk="1" hangingPunct="1">
              <a:defRPr/>
            </a:pPr>
            <a:r>
              <a:rPr lang="it-IT" sz="3200">
                <a:latin typeface="Arial" charset="0"/>
                <a:cs typeface="Arial" charset="0"/>
              </a:rPr>
              <a:t>L’insegnante ha riferito nell’intervista che </a:t>
            </a:r>
            <a:r>
              <a:rPr lang="it-IT" sz="3200">
                <a:solidFill>
                  <a:srgbClr val="11C303"/>
                </a:solidFill>
                <a:latin typeface="Monotype Corsiva" pitchFamily="66" charset="0"/>
                <a:cs typeface="Arial" charset="0"/>
              </a:rPr>
              <a:t>“Noi abbiamo deciso di produrre un “libro- game con materiale riciclato e per la diffusione abbiamo pensato di non usare carta, ma abbiamo aperto un sito internet per diffondere il nostro elaborato e per avere una copia ognuno di noi ha masterizzato un DVD.  Insieme abbiamo deciso di partecipare a questo concorso, perché la sola iscrizione da un contributo in denaro a una scuola dell’Africa”.</a:t>
            </a:r>
            <a:r>
              <a:rPr lang="it-IT" sz="3600">
                <a:latin typeface="Arial" charset="0"/>
                <a:cs typeface="Arial" charset="0"/>
              </a:rPr>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457200" y="274638"/>
            <a:ext cx="8229600" cy="6323012"/>
          </a:xfrm>
        </p:spPr>
        <p:txBody>
          <a:bodyPr>
            <a:normAutofit/>
          </a:bodyPr>
          <a:lstStyle/>
          <a:p>
            <a:pPr algn="ctr" eaLnBrk="1" hangingPunct="1">
              <a:defRPr/>
            </a:pPr>
            <a:r>
              <a:rPr lang="it-IT" sz="3200">
                <a:latin typeface="Arial" charset="0"/>
                <a:cs typeface="Arial" charset="0"/>
              </a:rPr>
              <a:t>Questo lavoro dimostra come sia possibile l’educazione alla sostenibilità attraverso il gioco, l’informatica e la collaborazione di tutto il gruppo classe e dell’insegnante che ha coordinato il progetto, favorendo negli alunni l’acquisizione di competenze trasversali. </a:t>
            </a:r>
            <a:br>
              <a:rPr lang="it-IT" sz="3200">
                <a:latin typeface="Arial" charset="0"/>
                <a:cs typeface="Arial" charset="0"/>
              </a:rPr>
            </a:br>
            <a:r>
              <a:rPr lang="it-IT" sz="3200">
                <a:latin typeface="Arial" charset="0"/>
              </a:rPr>
              <a:t> </a:t>
            </a:r>
            <a:br>
              <a:rPr lang="it-IT" sz="3200">
                <a:latin typeface="Arial" charset="0"/>
              </a:rPr>
            </a:br>
            <a:endParaRPr lang="it-IT" sz="3200">
              <a:latin typeface="Arial" charset="0"/>
            </a:endParaRPr>
          </a:p>
        </p:txBody>
      </p:sp>
      <p:pic>
        <p:nvPicPr>
          <p:cNvPr id="29698" name="Picture 2" descr="http://t2.gstatic.com/images?q=tbn:ANd9GcRLsKtAmXQFQWtfoYH1i2liKkTuYBCtGr-rTT32rsYQEZk0TjNuUg"/>
          <p:cNvPicPr>
            <a:picLocks noChangeAspect="1" noChangeArrowheads="1"/>
          </p:cNvPicPr>
          <p:nvPr/>
        </p:nvPicPr>
        <p:blipFill>
          <a:blip r:embed="rId2"/>
          <a:srcRect/>
          <a:stretch>
            <a:fillRect/>
          </a:stretch>
        </p:blipFill>
        <p:spPr bwMode="auto">
          <a:xfrm>
            <a:off x="5795963" y="4292600"/>
            <a:ext cx="1981200" cy="23145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olo 1"/>
          <p:cNvSpPr>
            <a:spLocks noGrp="1"/>
          </p:cNvSpPr>
          <p:nvPr>
            <p:ph type="title" idx="4294967295"/>
          </p:nvPr>
        </p:nvSpPr>
        <p:spPr>
          <a:xfrm>
            <a:off x="457200" y="274638"/>
            <a:ext cx="8229600" cy="6323012"/>
          </a:xfrm>
        </p:spPr>
        <p:txBody>
          <a:bodyPr/>
          <a:lstStyle/>
          <a:p>
            <a:pPr algn="ctr" eaLnBrk="1" hangingPunct="1">
              <a:defRPr/>
            </a:pPr>
            <a:r>
              <a:rPr lang="it-IT" sz="3200">
                <a:latin typeface="Arial" charset="0"/>
                <a:cs typeface="Arial" charset="0"/>
              </a:rPr>
              <a:t>La sua esperienza con il gruppo ha incuriosito anche noi studentesse e maestre Valentina Branca, Paola Grassi e Alice Parodi, iscritte al quarto anno del corso di laurea in Scienze della Formazione Primaria. </a:t>
            </a:r>
            <a:br>
              <a:rPr lang="it-IT" sz="3200">
                <a:latin typeface="Arial" charset="0"/>
                <a:cs typeface="Arial" charset="0"/>
              </a:rPr>
            </a:br>
            <a:endParaRPr lang="it-IT" sz="3200">
              <a:latin typeface="Arial" charset="0"/>
              <a:cs typeface="Arial"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olo 1"/>
          <p:cNvSpPr>
            <a:spLocks noGrp="1"/>
          </p:cNvSpPr>
          <p:nvPr>
            <p:ph type="title" idx="4294967295"/>
          </p:nvPr>
        </p:nvSpPr>
        <p:spPr>
          <a:xfrm>
            <a:off x="457200" y="274638"/>
            <a:ext cx="8229600" cy="6323012"/>
          </a:xfrm>
        </p:spPr>
        <p:txBody>
          <a:bodyPr/>
          <a:lstStyle/>
          <a:p>
            <a:pPr algn="ctr" eaLnBrk="1" hangingPunct="1">
              <a:defRPr/>
            </a:pPr>
            <a:r>
              <a:rPr lang="it-IT" sz="3200">
                <a:latin typeface="Arial" charset="0"/>
                <a:cs typeface="Arial" charset="0"/>
              </a:rPr>
              <a:t>Dopo esserci confrontate via mail e al telefono abbiamo pensato di collegare il lavoro della nostra maestra modello Giovanna con l’esame Didamat del Professor Lariccia, nella sezione intervista alla maestra modello informatica, lavori di gruppo (progetto della maestra modello).</a:t>
            </a:r>
            <a:br>
              <a:rPr lang="it-IT" sz="3200">
                <a:latin typeface="Arial" charset="0"/>
                <a:cs typeface="Arial" charset="0"/>
              </a:rPr>
            </a:br>
            <a:endParaRPr lang="it-IT" sz="3200">
              <a:latin typeface="Arial" charset="0"/>
              <a:cs typeface="Arial"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250825" y="260350"/>
            <a:ext cx="8497888" cy="6121400"/>
          </a:xfrm>
        </p:spPr>
        <p:txBody>
          <a:bodyPr>
            <a:normAutofit/>
          </a:bodyPr>
          <a:lstStyle/>
          <a:p>
            <a:pPr algn="ctr" eaLnBrk="1" hangingPunct="1">
              <a:defRPr/>
            </a:pPr>
            <a:r>
              <a:rPr lang="it-IT" sz="3200">
                <a:latin typeface="Arial" charset="0"/>
                <a:cs typeface="Arial" charset="0"/>
              </a:rPr>
              <a:t>Il corso di educazione ambientale ha suscitato in noi un profondo interesse e una consapevolezza di quello che l’autore dei libri </a:t>
            </a:r>
            <a:r>
              <a:rPr lang="it-IT" sz="3200" i="1">
                <a:latin typeface="Arial" charset="0"/>
                <a:cs typeface="Arial" charset="0"/>
              </a:rPr>
              <a:t>“ </a:t>
            </a:r>
            <a:r>
              <a:rPr lang="it-IT" sz="3200" i="1">
                <a:solidFill>
                  <a:schemeClr val="accent2"/>
                </a:solidFill>
                <a:latin typeface="Arial" charset="0"/>
                <a:cs typeface="Arial" charset="0"/>
              </a:rPr>
              <a:t>Progettazione educativa sostenibile. La pedagogia dell’ambiente per lo sviluppo umano e integrale”, “Pedagogia verde” e “L’ambiente conteso”</a:t>
            </a:r>
            <a:r>
              <a:rPr lang="it-IT" sz="3200">
                <a:solidFill>
                  <a:schemeClr val="accent2"/>
                </a:solidFill>
                <a:latin typeface="Arial" charset="0"/>
                <a:cs typeface="Arial" charset="0"/>
              </a:rPr>
              <a:t>,</a:t>
            </a:r>
            <a:r>
              <a:rPr lang="it-IT" sz="3200">
                <a:latin typeface="Arial" charset="0"/>
                <a:cs typeface="Arial" charset="0"/>
              </a:rPr>
              <a:t> a cura di Pierluigi Malavasi,  hanno voluto comunicare e trasmettere al pubblico di lettori.</a:t>
            </a:r>
            <a:r>
              <a:rPr lang="it-IT" sz="3600">
                <a:latin typeface="Arial" charset="0"/>
                <a:cs typeface="Arial" charset="0"/>
              </a:rPr>
              <a:t> </a:t>
            </a:r>
            <a:r>
              <a:rPr lang="it-IT">
                <a:latin typeface="Arial" charset="0"/>
              </a:rPr>
              <a:t/>
            </a:r>
            <a:br>
              <a:rPr lang="it-IT">
                <a:latin typeface="Arial" charset="0"/>
              </a:rPr>
            </a:br>
            <a:endParaRPr lang="it-IT">
              <a:latin typeface="Arial" charset="0"/>
            </a:endParaRPr>
          </a:p>
        </p:txBody>
      </p:sp>
      <p:pic>
        <p:nvPicPr>
          <p:cNvPr id="14338" name="Picture 2" descr="http://t2.gstatic.com/images?q=tbn:ANd9GcSnCA0eMpBYeMN6Mv3_B7wkJu0GVn8mYQTPf2kqN6gMBVYH36Xi"/>
          <p:cNvPicPr>
            <a:picLocks noChangeAspect="1" noChangeArrowheads="1"/>
          </p:cNvPicPr>
          <p:nvPr/>
        </p:nvPicPr>
        <p:blipFill>
          <a:blip r:embed="rId2"/>
          <a:srcRect/>
          <a:stretch>
            <a:fillRect/>
          </a:stretch>
        </p:blipFill>
        <p:spPr bwMode="auto">
          <a:xfrm>
            <a:off x="5940425" y="5229225"/>
            <a:ext cx="2305050" cy="1390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ctr" eaLnBrk="1" hangingPunct="1">
              <a:defRPr/>
            </a:pPr>
            <a:r>
              <a:rPr lang="it-IT" sz="4000" b="1" dirty="0">
                <a:solidFill>
                  <a:srgbClr val="11C303"/>
                </a:solidFill>
                <a:latin typeface="Alba Super" pitchFamily="2" charset="0"/>
              </a:rPr>
              <a:t>Il progetto</a:t>
            </a:r>
          </a:p>
        </p:txBody>
      </p:sp>
      <p:sp>
        <p:nvSpPr>
          <p:cNvPr id="50179" name="Rectangle 3"/>
          <p:cNvSpPr>
            <a:spLocks noGrp="1" noChangeArrowheads="1"/>
          </p:cNvSpPr>
          <p:nvPr>
            <p:ph type="body" idx="1"/>
          </p:nvPr>
        </p:nvSpPr>
        <p:spPr>
          <a:xfrm>
            <a:off x="500034" y="1571612"/>
            <a:ext cx="8229600" cy="4114800"/>
          </a:xfrm>
        </p:spPr>
        <p:txBody>
          <a:bodyPr/>
          <a:lstStyle/>
          <a:p>
            <a:pPr algn="ctr" eaLnBrk="1" hangingPunct="1">
              <a:lnSpc>
                <a:spcPct val="90000"/>
              </a:lnSpc>
              <a:buFontTx/>
              <a:buNone/>
              <a:defRPr/>
            </a:pPr>
            <a:r>
              <a:rPr lang="it-IT" sz="2800" dirty="0">
                <a:solidFill>
                  <a:srgbClr val="11C303"/>
                </a:solidFill>
                <a:latin typeface="Arial" charset="0"/>
              </a:rPr>
              <a:t>Obiettivi</a:t>
            </a:r>
            <a:r>
              <a:rPr lang="it-IT" sz="2800" dirty="0" smtClean="0">
                <a:solidFill>
                  <a:srgbClr val="11C303"/>
                </a:solidFill>
                <a:latin typeface="Arial" charset="0"/>
              </a:rPr>
              <a:t>: </a:t>
            </a:r>
            <a:r>
              <a:rPr lang="it-IT" sz="2400" dirty="0" smtClean="0"/>
              <a:t>sviluppare la creatività </a:t>
            </a:r>
            <a:r>
              <a:rPr lang="it-IT" sz="2400" dirty="0" smtClean="0"/>
              <a:t>, </a:t>
            </a:r>
            <a:r>
              <a:rPr lang="it-IT" sz="2400" dirty="0" smtClean="0"/>
              <a:t>sviluppare il pensiero critico </a:t>
            </a:r>
            <a:r>
              <a:rPr lang="it-IT" sz="2400" dirty="0" smtClean="0"/>
              <a:t>(fare </a:t>
            </a:r>
            <a:r>
              <a:rPr lang="it-IT" sz="2400" dirty="0" smtClean="0"/>
              <a:t>ipotesi, fare confronti, …..), imparare a cooperare per raggiungere gli obiettivi, imparare ad osservare in modo </a:t>
            </a:r>
            <a:r>
              <a:rPr lang="it-IT" sz="2400" dirty="0" smtClean="0"/>
              <a:t>critico </a:t>
            </a:r>
            <a:endParaRPr lang="it-IT" sz="2400" dirty="0">
              <a:solidFill>
                <a:srgbClr val="11C303"/>
              </a:solidFill>
              <a:latin typeface="Arial" charset="0"/>
            </a:endParaRPr>
          </a:p>
          <a:p>
            <a:pPr algn="ctr" eaLnBrk="1" hangingPunct="1">
              <a:lnSpc>
                <a:spcPct val="90000"/>
              </a:lnSpc>
              <a:buFontTx/>
              <a:buNone/>
              <a:defRPr/>
            </a:pPr>
            <a:endParaRPr lang="it-IT" sz="2800" dirty="0">
              <a:solidFill>
                <a:srgbClr val="11C303"/>
              </a:solidFill>
              <a:latin typeface="Arial" charset="0"/>
            </a:endParaRPr>
          </a:p>
          <a:p>
            <a:pPr algn="ctr" eaLnBrk="1" hangingPunct="1">
              <a:lnSpc>
                <a:spcPct val="90000"/>
              </a:lnSpc>
              <a:buFontTx/>
              <a:buNone/>
              <a:defRPr/>
            </a:pPr>
            <a:r>
              <a:rPr lang="it-IT" sz="2800" dirty="0">
                <a:solidFill>
                  <a:srgbClr val="11C303"/>
                </a:solidFill>
              </a:rPr>
              <a:t>Discipline coinvolte: </a:t>
            </a:r>
            <a:r>
              <a:rPr lang="it-IT" sz="2400" dirty="0">
                <a:latin typeface="Arial" charset="0"/>
              </a:rPr>
              <a:t>italiano,informatica, </a:t>
            </a:r>
          </a:p>
          <a:p>
            <a:pPr algn="ctr" eaLnBrk="1" hangingPunct="1">
              <a:lnSpc>
                <a:spcPct val="90000"/>
              </a:lnSpc>
              <a:buFontTx/>
              <a:buNone/>
              <a:defRPr/>
            </a:pPr>
            <a:r>
              <a:rPr lang="it-IT" sz="2400" dirty="0">
                <a:latin typeface="Arial" charset="0"/>
              </a:rPr>
              <a:t>arte e immagine, </a:t>
            </a:r>
          </a:p>
          <a:p>
            <a:pPr algn="ctr" eaLnBrk="1" hangingPunct="1">
              <a:lnSpc>
                <a:spcPct val="90000"/>
              </a:lnSpc>
              <a:buFontTx/>
              <a:buNone/>
              <a:defRPr/>
            </a:pPr>
            <a:endParaRPr lang="it-IT" sz="2400" dirty="0">
              <a:latin typeface="Arial" charset="0"/>
            </a:endParaRPr>
          </a:p>
          <a:p>
            <a:pPr algn="ctr" eaLnBrk="1" hangingPunct="1">
              <a:lnSpc>
                <a:spcPct val="90000"/>
              </a:lnSpc>
              <a:buFontTx/>
              <a:buNone/>
              <a:defRPr/>
            </a:pPr>
            <a:r>
              <a:rPr lang="it-IT" sz="2800" dirty="0">
                <a:solidFill>
                  <a:srgbClr val="11C303"/>
                </a:solidFill>
              </a:rPr>
              <a:t>Competenze: </a:t>
            </a:r>
            <a:r>
              <a:rPr lang="it-IT" sz="2400" dirty="0">
                <a:latin typeface="Arial" charset="0"/>
              </a:rPr>
              <a:t>comunicare, imparare ad imparare, </a:t>
            </a:r>
          </a:p>
          <a:p>
            <a:pPr algn="ctr" eaLnBrk="1" hangingPunct="1">
              <a:lnSpc>
                <a:spcPct val="90000"/>
              </a:lnSpc>
              <a:buFontTx/>
              <a:buNone/>
              <a:defRPr/>
            </a:pPr>
            <a:r>
              <a:rPr lang="it-IT" sz="2400" dirty="0">
                <a:latin typeface="Arial" charset="0"/>
              </a:rPr>
              <a:t>collaborare e partecipare</a:t>
            </a:r>
          </a:p>
          <a:p>
            <a:pPr algn="ctr" eaLnBrk="1" hangingPunct="1">
              <a:lnSpc>
                <a:spcPct val="90000"/>
              </a:lnSpc>
              <a:buFontTx/>
              <a:buNone/>
              <a:defRPr/>
            </a:pPr>
            <a:endParaRPr lang="it-IT" sz="2400" dirty="0">
              <a:latin typeface="Arial" charset="0"/>
            </a:endParaRPr>
          </a:p>
          <a:p>
            <a:pPr algn="ctr" eaLnBrk="1" hangingPunct="1">
              <a:lnSpc>
                <a:spcPct val="90000"/>
              </a:lnSpc>
              <a:buFontTx/>
              <a:buNone/>
              <a:defRPr/>
            </a:pPr>
            <a:r>
              <a:rPr lang="it-IT" sz="2800" dirty="0">
                <a:solidFill>
                  <a:srgbClr val="11C303"/>
                </a:solidFill>
                <a:latin typeface="Arial" charset="0"/>
              </a:rPr>
              <a:t>Tempi: </a:t>
            </a:r>
            <a:r>
              <a:rPr lang="it-IT" sz="2400" dirty="0">
                <a:latin typeface="Arial" charset="0"/>
              </a:rPr>
              <a:t>primo quadrimestre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olo 1"/>
          <p:cNvSpPr>
            <a:spLocks noGrp="1"/>
          </p:cNvSpPr>
          <p:nvPr>
            <p:ph type="title" idx="4294967295"/>
          </p:nvPr>
        </p:nvSpPr>
        <p:spPr>
          <a:xfrm>
            <a:off x="457200" y="274638"/>
            <a:ext cx="8229600" cy="6323012"/>
          </a:xfrm>
        </p:spPr>
        <p:txBody>
          <a:bodyPr/>
          <a:lstStyle/>
          <a:p>
            <a:pPr algn="ctr" eaLnBrk="1" hangingPunct="1">
              <a:defRPr/>
            </a:pPr>
            <a:r>
              <a:rPr lang="it-IT" sz="3200">
                <a:latin typeface="Arial" charset="0"/>
                <a:cs typeface="Arial" charset="0"/>
              </a:rPr>
              <a:t>L’uomo, la persona è al centro dell’ambiente e della responsabilità di un consumo critico, per tanto bisogna favorire nuovi stili di vita per l’ambiente e per le materie prime, mediante le comunità pratiche verso la sostenibilità. </a:t>
            </a:r>
            <a:br>
              <a:rPr lang="it-IT" sz="3200">
                <a:latin typeface="Arial" charset="0"/>
                <a:cs typeface="Arial" charset="0"/>
              </a:rPr>
            </a:br>
            <a:endParaRPr lang="it-IT" sz="3200">
              <a:latin typeface="Arial" charset="0"/>
              <a:cs typeface="Arial" charset="0"/>
            </a:endParaRPr>
          </a:p>
        </p:txBody>
      </p:sp>
      <p:sp>
        <p:nvSpPr>
          <p:cNvPr id="33794" name="AutoShape 2" descr="data:image/jpeg;base64,/9j/4AAQSkZJRgABAQAAAQABAAD/2wCEAAkGBhQSEBQUExQVFRUVGBgWFxcXFxgXFRcXGBUVFxcYGRkZGyYeHRokGRgXHy8iIycpLCwsFyAxNTAqNSYrLSkBCQoKDgwOGg8PGiwlHyQtLCwsKiwsLCwsLCwsLCwsLCwsLCwsLCwsLCwsLCwsLCwsLCwpLCwsKSwsKSwpLCwsLP/AABEIAOEA4QMBIgACEQEDEQH/xAAcAAABBAMBAAAAAAAAAAAAAAAAAQQFBgIDBwj/xAA7EAABAwIEAwUGBQQBBQEAAAABAAIRAyEEEjFBBVFhBiJxgZEHEzJCofAUscHR8SNSYuEVM1NygqJj/8QAGgEAAgMBAQAAAAAAAAAAAAAAAAMBAgQFBv/EACsRAAICAQQBAwIGAwAAAAAAAAABAgMRBBIhMUETIlEyYQUUI3GBoZHB8P/aAAwDAQACEQMRAD8A7ghCEACEIQAIQhAAhCEACEIQAITbHcTp0RNRwb+Z8AoDH9vqTAcjHOcDppaJnfwSZ3Vw+plXJLstCFz6t29qu0hlxENkmdjM7hMHdpq9TKPekguNgYIFyZI6wAsz10PCbKO1HUELkru0tbXPVidC4iLOIncbrdS7Y1mk/wBV3ekSTIEn4gClr8RjnmLI9VHVEKi4bt7UZlFRgcMoBI1JHxOta428FP8ADO2GHrWzZHTADrSbaHTdaYauqbxnkupxZNoQChai4IQhAAhCEACEIQAIQhAAhCEACVIhAAlSIQAqRCEACEIQAjnACTYBUntJ7Q2MzU6Bl4sTAt4KO7aduT7z3VK9NodncDE2jXkL+MqgYqqAWl5c1pNtCS6BpbrC5t+pbe2v/JnstxwiWx3aJ1Uw7M9xd3XG9zb72so/EY92V0tNpgj5tJI8yofiPaQMe4Nh8w0cmDQ8pN1FntLVLhl7oBMRr/PVZVRKXInEmWijxFxDWkOHdm140gXvstn4u85iIElptOwPQhZ9nqlKtnqYqsKAa2G5GvqHwIaLDx1TLE42iXFtJ2ZxJhxDmiDYWO8KHRLGcEZx2zY6s53wmBY3JMibzyTprWFxLnGGkiY7ttbcyYUe9hpESSS+ZdbKAAfMla6eKdkEEGD3gREQLmfAi6W4g+yUwdR+R5OYNLtSTYQP3K2e/b3dSGiWxJvoZPqmJpucwwYaXAAAgDSSb9As85Yf6cuMDK2MoZrNpvpuqbchkuHAO2dXDNDS0vaXTB1DT/bN/JdJ4ZxaliGZqTg4CxjUHkRsVwL8RU/pgujMBZ1p0OvPon3DO0D6DiWkh3ecXCwk7HYxG61U6iVKw+V8DoWYO9IXLMN7WnNowW53/CCbEkkgEjS1vFOKvtRqNi1MnLJHL/LXobLd+cr+431YnS0Kp9nu3jK720qrclR2h+Q6QJ5q2LRXZGxZiXTT6BCEJhIIQhACoSJUAIhCVACISpEACEIQAKpe0Hj5pUhSYYfU1IMQ0XN+oBVse8AEmwFyuHdreMDE4h75yd4jvREBtt72hZNVZtjheRVs9qIrF8TZD3BzHSHSHHveMCI10VSrYl9cgNBLtABsPvfop3C8Aq4h0EFlGe7bvu/8RFh167qz8K4ExvdY0NA1P7k6lGn0uI75cI41uq2y2wW6X9FLwnY17x/VMCdG6+bv2UvT4ExgkNE+p9VZsQSwFrL87Rb7laCO7MQeq1wlBdCLK9TasN/x4GuE7OBze9VYwaxObzcGmB53WLezFA5oqufl1yMtvuSVqqUTBIF+l91jhzU7wHdG8xb1unuKfTKVrY1Fw/v/AJG7EdngKYP9Q9HEE22Iy6f6WJ4Gwg535QDMAiZIPlt1Tyti6jaTnZi8NDRYAAHY+OnoqvX4y50gkk+hJJ0k+a4upxu2pHajylwTr67GsAySLa7ACBYbxfyTGhanmM3H/l3Sfoo1nEO66ZOWSGgkd61+t+fJPWvfkFV5AcCCTItEQIOsQNuax+ngMJs2Ymh3sznZMuWzYdII0nnKzxbhTJeHjJLYbBJM30PQD1TDFt7mYkOJdLQ4XIOht5mSnGGxTjd5AaZuIc64mG6DYKdvHIYNjq4ewmAXtmSREd6zb768tOq14V4LXNyiTAJdYd2YNvKwWLg54JIi2XKQbuIILyfvRYnhbAwSZmBmDryZkwNABz56KcJEjrB133LXHMC3LJi4EmBIiL6r0Dw6sX0abjEljSY0kgTEdV51oUmsNSHEN1aYJkGBMiLSu+dk6mbA4c6/02jfYRv4LbpOJMfX2SyEIXQHAhCEACEqEAIlSIQAqRCEACEIQBA9uXkYGrE7TAmG5hNlymjwlgIfVYC8mW0yZg7OqE6mI7p8+S6f2p4s8g0KLczjGd2oYNR/7b9LKHwXZ5uU5wCXC5NyfE/ws8/ThNTnz9jBfRdqZbauF5b6/ZEOcUyjeRUeRtBj9AEzdxKo+oIAEm1udiY3O91L8W4WxrtA0gd0D5usab/RQz6OUhwJ57WiP0j/AEtVWyyOcc/c5WojfRNQykl4X+/I6bjs7e/drXQOZt1FpumfE294QHAWvGoWYG0El1zBiDrAlY42sJ0cQNwJNtQdtUpx96+DbC5+nl5bNdOg2ZIcBc6X/wBppi3jP3W93eddLmyk8KwPbLTOovpNviBGqb1xBhzcpDc0m9hqRGoF9OSa3tGVz9RcrBrw3D3va73JMkZSDbePD10VY4z2arB2VzMuVpc5wsAZgGd7/krJTqPpjOwPYdWuJa2QRyKi8Ti6hAfmc6RzvcwRCRZTl7mh1c4PiPZWfgYTIcRr0deBfpc+Cxr0XS0vdYxzOoJ0Gpi6c1abYILdTMjbn4/ykxNAmWUht8WWDMggNjwWOUHFl9uOh3hH0n91/eZBDnmWgOuR1iSsqb2ua1jmgCDkAdIBJjlM5dPVMmF0uZOzQZaJJkl19IG5WhmIaA4DUuOU7ASRI9RdI2kYJWu50ZWkhlTQkE6Re+3WyGYoOhgGYNLnd4ZRMAWuIGhum+FrPbSdmvT7pJF9TEE6xO25Cc4WiHmSxsOEhve7xaCSTFhYj0VcYDBka0vaWyWaRYA2BM7wDv4ru3Yl84Chv3T0+Y/RcKwtZzzBBvBAdDRAAsRG5IXdOx+KnC0Wzoxo3tbQz002seS1aX63+wyHZOoQhdAeCEIQAJUiVACJUiEACZ4rjNGmCXVGiLayZidAqR7Qe17mPdQYS3LGYgkEk7eGniqfX4lIbJ1FgLQY05a81z7tZsltihMrMPCOkY32iUWuysa55iToIGx5qFxvtQdmhjGARJJkkWsdhErnxxjnEncgg+t7+CwdZsZZkCYPlp56LI9VbLyLdkmWh3bJ4+EibE2ve5mdyZTPE9uKrQYcYgRoTItv9VXKtUkTMR8Wx2MKLrvc5ri0ToNbQZgevmqRTly2WVk/k6Nhu1gxGQOAz7EWmRJgHaI8U6xOHcADaOczrGo5GFzbhgqNfBLmOaZnUQNRM+C6JwvHuqwAQDa5bmBG9p3XRptda2+CHp1fly7MqOFuTJ6aC3jy80pouy5YzEm0gyTv8sdZUo8MY4d6LWBuDeIG4vYCVswOFOfM6DIiCPh0NukesJ110HHPkpRpLYS2roj8JQa10OpZcwhrmuh09XW+phRnF8kvZBynO0QCYcO617f8iTBA1y9VaMXRnuxYg+qrVWlMCS0tcLg6d7ryN7pNdrfEjVZW1lLszxtqLGvZJOVpEA5SBrHKfzUXjMHnptyd29ztEaEBTbxVc0nK0iPiAOkiHdNOe+q1YavMtNyLyNDO3Qp87OcoVXT7XGfkrWN4YAA3Ujf9VEGi+lJbIcLieh26/srZjcDJknLe+pt5aJxT4I0jM/IWRYtkk3t/CrF7hu1dI55QcXVTnzEOaQcvhItyJAHmtVWkR/TmA4t2mB8v1Bt1Vv4jwWmILA+Dpl7semt+f81vF8M92WkNII8muHl+kbclSdafRRwZowz3sYYvlJOX/twbHxkhPXV8rG5iCLZodG8loDddAdd03ZTbUc4OlrSSWiLAkRDtyLJsX1GkZm59XNbNmmTtse7oIWVx55F4HtONWhuYmdS4kxNugMQum8A46aLKfNoEiZme8ZnY384XMOGuNR4blEvLTYyLyYI+U6nyV093DDHymBJk6aH73WjTrEmyeTs2Hrh7Q5pkESFsVT7D8Wc6m1jtMpjplMAeYM/+pVsW5jYS3LIqRCFBcVCRCABCVIgDkvtC/p41wEd8Bx5/DpoOSqj3SQRYnUEjSRp0KvPtQwLGV2VROao0ggg5ZENBBNpi0KjZYvlmLT5j1Xn9RHFrMVjxLBhiw4OaRAbMnSFr1zRfQkC0QDB6rKoC9pFrWg89fJa2ltyDBDQNdY011HVVXJVPI0x7iJzHuxEDflMjW6hMTWLgA10knNA6CBfcjRSWNe4wIMPN/M2TM13U5zBs5pDiO8CLjwBG262VLCGxHGFxb3DvOJJIAmxAMmY20C6V2UwmUNJMQFQODYb31YO28IXUeHYcBhG8W5Ac/GyvLg6OmhyFcZxUJ+Km1paT8pLnRrpYC6lsFiAGtEHMbmY6gnwkJlw8xTquIBaAPl1N5Mb939FJZ2OYx7QBLQRG9gn2QWxE0P8AUngMaBkJ5AnrYKCrszZXQJAII18DJ9PNWGncX3VeqU6jH5Q08h3bHQ226KlUFJNeQ1jcHGWOPIwp1XMOS4DiLcwLidZ+bzQKTyHOaJIMAzJgfnusaGIaXtc+7ml2okWPKbg3W9mOGSxywZkt/wAp/dNcGuxcJRsXA3xL6fuXGpna5pJM6EeUrPhPHQ6GZPdtmGySW7bxbWZ09VoxlE1w8jT4QPrm8p06FbxwnufCNIJ8lG/BVxfg3cSwuUETYk6/3RpbT+VW8VgswIjz2U0MXmbke4Ne2zTMBzQN+Zt+vRanUgyQ4Xmf9pjw+SE+CtNwLmODp00gSBpqsH8DLmuaHDKZdJ1m038J+yrC2mCQRryCSuWiQOn5WJVXBSFywyP4dwenSBczUNAkGJ1J87rI0XGnnbJzEyAZjktWMcZtYfe/NOsD/wBMi4mbbibJkVs5KTWYtIfdnuMe7c10mxDtIuDcegI8912PD1g9rXNMhwBB6G4Xnmk803FmlyPpG22nqu4dkMaKmFZHygN5aC30WmaMejty3Fk0hKhLOkIhKhACIQtHEMQadKo8QS1rnCdJAkT0UN4WQOZ+0jizX4kMAzGmMhiC4k942OwtyOqqJDhIAy+BAj9FInGe8D6lRs1DJJFgJJtrKijBJgZpHzc+a89ZLfJyZhk8vI3eSJzAXjQ6n+VpxcNByidAQTaQNp/TknHvSHjIA4CZ2gnXyvoorHYwnfUx8OltQdt1atZZXK6NFZpblcG5g6xm/UhxiEz4jjgWx7sNJcRpLQL2aRaR1undXGvZTIsALO+KeYcdoN/HyUHVrCpXOVxIN7gATvAFiOuq6FUM9mqtF+7EUgIJMK7f8sJI0An00/dU3s9SDGAqR/FSJIkAGANZMwpcOeTbGzauC49n6+ZtVpMwQOdjMFL2fqEscwx3DFjY3dJ8Oip/BcZUp1Kbmy4uOUgaXGUfvKneHYfEUQQWsv8A/pca3FuQKbOLnBKIuqyNVrlN8MtGfqtVa4KrNXiNZrbBrd/iLuU/KAdR6qPxnHazhHvLX0Abva+v8KkNLYxlv4tRWvL/AGNXGKjGkZSCZOaNr2Ei07WTD8c7+4+ZJ/NNaj9L/l5rV7xdeFeI4fJ467Vyna5x9ufgtHDOJNaLDaMttYEmOUrPE8SN2+ROmvLlzVXGIcBAMT9/fkndbEuza2ECPAXvquffVseT0Wg1nrw2vtdjyq1rhDh6rXUDgI+MRGsOgWAB0NrXWilVJEmB6mIF9ViK0G57upjlb780hZXRqkkuWbKFYseL1GAGZIkRrEtJudFhj8cHNDoIeJDxqCDPK0iY+7picS14JiY3uDZNXU7CE7Ml2jPncvaOTxDNSaMt2zY3BtMzz28gmlDFADYd7XlusmkmAB4wPqh/Z6o2HGMhIvrGkSNrlWXKJaYzxVWXg6mBK6p7L8dLCyZgdfy81yvEUoOsmSOhiLq++zCrFYtnn6W+/Va2vYjkUvGpbXk6ohCEk7gJUIQAKr+0SvlwZAdGZwBvBIuSP5VnVD9p1P3ho07gQ5xcM0CCBfbz1/XPqXiplJv2nPcdiXuLRrA+UEA+UXWiuxrCXQToOvmAnNNgzuc8nch+aAeg0smtHEl1QvcGFrdTMC3nExdcRRyjHjJqeAXSO4NSdPv0Uc/ED3rQ64JvAm073vZSOOrzJ+W5FtR0/wBqHPEIa4NF4tLbAg6dNvHKm1LKCMcd9jHFYprDUucpJaDJe3Uhuk6A6X0UTwlkv89k449iA5jGjvEnMXWsT8sRIvfVOOzWG7wzBdWCxHJq6jkvvDW/04AmbCDut2GJph2aZgtt15308EvDhqAA0NgzoAZBvO6cU6WeXzmk3GklDWOyK5+pHKE4c4iCSS06AaT5aKZOKsXOqukGbketxff1Ue1x7rQItpq7YWAvspSngHWc8AQZa3UzIgu8L2H56VhCTfHA+dlcY+5ZGDy4sJcTJ0JAECABI8LxfXooXFd2beflop7GxFtBr6QfW11A435hpIHlIH35rpwPN6nl5I57lpLlnUP36QPzWguTzltGwvUsxg+I6Ez+eig8ykKOMIYNLiPS3mseqXtTOx+Ez22OPyjLEY4DQAG9o5zcqPdXJ1JSYmpLvC3otQcr1VKKz5KavVztm4p8D+k+335/Rb31JjkmVB2v7xrsnp2+z96pd8M8o1aK3b7X5HWDeBVZNgbJ7iXuIfIgA2B8hIjmZPqouq7u29dRrsnrq+ak0u3F/wBSl1vwbriIfTv5/cq7+z2mRXGm/iqhTb35P39FfOw+H/rjSwKc2Zaq0pZOjoSISzqCoSJUACoXtVYW06bwQJlhuQdM0j73V9VR9pOHBwzXukhj7t2OYEAkbwYSNRHNbKTXtOW44udTa5zybaEEDy6QoDi+JLGNp0X5i4l9mmJPdy+ED6KaxtV5e2m8tc0OAJ+a9ok3H1VWx1J7Kp947KQBkIGgabR/vnK5lKM8US+G4y97GsqEBzR3gQdC4CZO8bJhxqu33rqDA6zmhxMAT+aO03CTSp4Ot/36bnOIDgM7ajg7XoW6WIg7p1wvCh4kgEiDpfXVa1Ql7icpSx5IzE4CQAb5RHTnyTnheGi46fmpXE8NIPRFOhlI5z5+nqmZSRWTbWCYpVSWRMAX8xpqpDhDs8QSBMTFyTsORjdQdK8SYg7W3i2qmMDXgbG3IWEmPK/Lz0V9PDdJ5M9tzilgtWDa1ohum8C/nuT1Rialp8P929Uxo4m0jmb6yJ09CN1hicYI20jW1+lxPT91swVUuDRjjLT1GpidJP1Ph6Ku4skxYAiwHLx+qk8bXmbzM2tyv4jadNVCYl/1/ifzTYmG+WRpUfvPIrQ4rJ7lrKZk54EobU0BNp+hiViViSqvD7Lwbi8o24t7S85dPv8ASFpSFyx94qp4WC7e6TeB1RN1K4Sr3x4fuoinUtIvH8/knTaxLWlgM3sLnSY9ASlTkjoaZEu7Bd47NN/A3sPzWyuIEDaB6BZMqmAo/H42CKbSM7iAOkmLpfC5Oj2sDgsjKYklwGnPn0mF0jsThgHOd5aqo4LBgBs3II156SOv7rd2u40MNRoUZIfVcajos4Mpghp83H/5Kiye2LkTHEeTrKFD9kuOfi8KyoYzaOjSenQggqZRGSkso1p55BCEKSRFHdosF77C1mASSw5R/kLt+oCkUQoaysAefMTkNVobnDRGYCZOVpOmxJkSqt7+nVq1SYZclpmDFxBG5I38dV0ntvwwUsSaZkMgvGWB3CTaRfTM2DcrnlXBup1Q0NaHmnOUyQZLjpsQI9Fy4La2mZksErxDGMrcJp0rZ8LU9427i4sfIeADMADK7yNlq4KBHkqjR406jVdAMQWuafCCFZOzGLDg3louhTGWHGX8GXVboShY/DLXWp5mjmB9ZUc6jEuJvGth6dLJ/wC/yt70TodrjQqNxBnpPoszTNc0n0bKVTn+sfRbcPVjQ3mNSbTt1++aZVD42/ZLhyMwnQfe630VbF6kn4OJqL90vTivJYKeOveeV5brpcAxyuByKSrjQRGv1856ct+cKA4lXIGVupIA8NdY5Ss3Ynn63j03N02ElZyibN1XEux3icWCSR+d7AfNBUfVN4j9+dv2WD6/Wfv79UYTvPaCJE3HTU/RXlJQi5MyNubwjEsJ0BPgOQn8kn4OoY7pEmBNrmefgU74hxkNJYxuUEg920mPPaU3xHGzIMTIHdkzoZj8vNcuWuk/pRuh+HpL3Mx/4qqbQ0GYjMLWmT0WpnDXlsmGkgEA6kG/5JxiMQ9+YljWD5pIaeYideSwp4qpUqQ6TlbmMRmiBp1ItEJX52bHrSVowbwjuZnVGtMi2upA153+i20MBRJd3nOAJANgLi0+EEpkcU/4HgtaYkxJNpERqe6B6LGXHu03B+UioIJvYZpkRAIjyVXfa/I2OngvBM4bFU8pDGA5SGNkXFz8XM39UzqcYcypFLUCXkAyDYRHIAfRR9PFy6o578oHeiBnc4/M2bSCTbkE+ommKTRSe0F7SXVjliTMg5rxE2t5pT3eWNUUuiRbiajmgEXIsQ4W2HlZR3D6EOfVfdlO4g/E6+UDzE+ATfByKd3usYtcZRplM6fS6du4wzJkDbEyRYSYI68+Wy16eMn54CU4w7LTUxTaVEuMh7mlw7xcRLSWXdYGeW6oPG+Pur4vMSXBoawTJNpJ16krLivHnubrpYDVV/BtJfrdPt6wRVLfl+Ds3ss7ROZUFN57tUxBtB+U6eUDmJXX1557P1TTLCQTlcHxOkeFwbL0Hh6uZjXf3AH1ErPpJ5zH4NVT4wbEIQto0RCVCAKl7QeCmpSbWYBnpHvEAZjT+YA9NQuE8VwDm1feZajgTMze8mCdJIMx4r1EQuJe03sN+GOegHe6cbAFzjTi7hvYzudLLJbXiW9fyLnHyct4lhBULiwCbHfQi09Vp7P8Q91UDXaOt4HQfspLEUctnMc3flrOx0kQfJMMZhQJ2MTpeOolXqswLnFWQcJeS516pcJAzaZh4aGE1bjy45A2/wCXOeSjeA8VkBpd3hodMw/dWBmLHISd4E6rZ6cZ+5HHd9lP6cu0Y1xH669Oa0GrE6dfuFlVetLinyjmO058ZbZqfZqa7M9z5MaN6DdbTUWBKxJRCKhHCLWTdknJmTnrdhKgh0mCBLbTfSPqmhclo1gHAm4m/hulXw3wcS9L2TUjJuHILnkwWCwPIyZG0GdE0ax0VHFsEtzA3AknL4jx5qT4yTMEg94ZI+CQBoNYywOXO6j8SHOqVA0juza+U27/AJ/rouHFHolyN+F4uXAvIyiPiuYve/I/S6cYnGh1QltQipnjMNDTa4y4ka7Faa5d7ukA6n8LTDgGkQ4y2d5Pqm9Vs0mvoufLQczdcs2fBIi/6hM2pvJOCVxVEVYayrmyOAzHuta0GJItYwI8U0z5qsNg94tgTAEmTmESoqtTcQ2oPi7pBaItEAmNDbzhZ4PEljy46wQdRJdaDGnOdFbZxwTgmKvu2MFI3huYyBmLjMBpLtPC+q04ai3JlzgtNzDbCI1kS2enJRVbAENv8TSWkcuRB0g3T3hhfTqAsmHNiHCcwBP1Q44XYYHtPAlzAxrgdIkmAANumvoFqrcLe1sgh3Qa+iwq0S1xe0l/ePIRe8bFO/xb5AkyBOl4AnzuoVs4/T0JlUpPLGT+z9Z5GYtbyEydFJcO4D7u4ObfSIi3qsMPjXEQ6H3MEjvAm8dE6ZinHMGtaIkPmRzuTMpNltjL9LCHr6mUhgh2cdYGmptuu/8ADKWSjSb/AGsaOWjQFxXsT2f/ABGJYyGlrYe/dobIkefLxXcwFo0cMJyG1oEqELeNESpEqABa69APa5jhLXAtI5giD9FmhAHHO3Pssqh7amHBq0xJc2e81oJdBJPegaHXSy5fjqEuIJAd3b6Wi8n0Gi9Zqsdo/Z5hcWHEsFOofnaBrzLdCs8qscxKOPweZHYQfEO7l2Bvqbi17qw8KxJqCLZ4sP7h069FZ+M+xnFUi404qsaCQWHv6f2mDM8lTeI8BrUKgzMewtEwQ4XbEgHmFMLZQZmvojasSJJzlgXJ5w/H08S3LWJp1BZryO64HQPjQ2+Ia7jdYY/hVSkYcD4i4IOhB3C3wtjPo4lulnW/sNMyxLlgXLEuTMiVEyLlgXLEuWBcqsYokjhXBzDDRmaLukgwPhjkQeSY8WwTg0uDpaHRpcmBJPIzv0RhsRleDtoY3G4UpxfDOaxr2P8A6b4y6SIvcRtFyVydRDZPK6Z19NZmOH4G1fDAN78OqiIJIDWM1a6TaNBdR1WtUmo0ODaZIcIAaDlEjnBMC3NZ5znj3mZpa05SZzEGcmljO3RbeKtY5t+5OZzDEG1gwRM3kX5C6SuDURzqLfdNABzHWCZBzTBGka3W+nw8taS1zXGxi1wYtG5kIw+GqhpIEsgudbVoacwE8xPot1TEtyksmQYDi2czTDRppAv6XVm34JNuKpj3bDmmRMAAGJ+EwNQY9U0wxbmIzAXLgTvEjKdrrbg6rTTe14vmu7UHzFwZvuLLP/ixlkOBExmsWyfDp+SjrhkCUmEZTIgy5uWbj+0772lLTqgMylzm5habgTYxJJ/hY08O402jMDkm4Nx/rRYZHOALhmE2/wBQo7AdsDROUwQM5iYJ2Mb8/wB05wQdUeCAc3SSTeQABrc2GqY4Zjc820y9fFde9nXYQAU8VWBBE5KRZHRrjJ5XFuqhQc3hEpZLL2E7KNwWGEg+9eAahN3Dk2eQVlQhdKK2rCHJYFQkQpJBCEIAEIQgAQhCABYVaDXCHNDhyIB3B36gLNCAIbGdjcHVcXPw9Ik6kNibzeI3W7F9m6FSkKRptDWiGwPhHRSaFCSXRGEzlHaP2XFpLqclvQEx5CT9PNUjFdlarZgZgN2w4ecGy9HJljuCUa16lNpP93wv8nthw9UxTZknpIS5R5rqcOeNitJwbuRXoTEdiaZ+B5A5Pa149YD/AP6KisZ7P3XyCg7lOdhHnD1beJ/JnDfwjuRUtg8Q33DmVjAFmkzobRzjntC6tS7BlutBjj/jWhv1pj6Bb6vs9ZUpuaabWEixL80ERBgMvcdEi6PqRwMhp9ryjilbCCnULXAGGDK6LZplpdvEalNPwtTuODWggl0gSHtkCbm8T9QrBx/AVKVepTbUzw7vOyx/0pMQfhE7H8lD4hxddz8zW2YYgTlBHw3FwAVzYschcWaYFcB1nBr2i8h0bdInVRrGPLSWh2VwsYESI+sW8wrb2B7JPx+J3YymBmdlJblAs0yd7+vJd6wXAaFKiKLKTRTAIykSIJJIvtJK0V1tl4xPMQoH3MBvezCJsY6zaCLeSxoNLWEMzAmWuNoN7GDvHReoKnAsO4AGhSIaMoGRtmyDlFtJAsoqp7PMAQR+HaJMyC4EHoZsrOlkuB5yDHlsG18riBeecfeileCcHr4h7m0WOe6M2VoJA0bm6ArvGG9nmBZph2k83FzuXM9FOYTAU6QinTYwcmtDR9AhUN9hsOddivZV7p7auKDDExSIDxMAS52nWB08F0wBCE+EFFYRdLAIQhXJBCEIAEIQgAQhCABCEIAEIQgAQhCABCEIAEIQgAQhCAKv2q7B0sYCQTTeZzFthUtbNadhflKqnCvY0feH8RVBYNqYu6bOBJFtOXzdF1NCU6ot5wV2ob4DAMo0206bQ1jBDQNgnCEJpYEIQgAQhCABCEIAEIQgAQhCABKhCABIlQgBEJUIARCVCAEQlQgAQhCABCEIAEIQgAQhCABCEIARKhCAEQlQgASJUIARCEIAEIQgD//Z"/>
          <p:cNvSpPr>
            <a:spLocks noChangeAspect="1" noChangeArrowheads="1"/>
          </p:cNvSpPr>
          <p:nvPr/>
        </p:nvSpPr>
        <p:spPr bwMode="auto">
          <a:xfrm>
            <a:off x="63500" y="-161925"/>
            <a:ext cx="304800" cy="304800"/>
          </a:xfrm>
          <a:prstGeom prst="rect">
            <a:avLst/>
          </a:prstGeom>
          <a:noFill/>
          <a:ln w="9525">
            <a:noFill/>
            <a:miter lim="800000"/>
            <a:headEnd/>
            <a:tailEnd/>
          </a:ln>
        </p:spPr>
        <p:txBody>
          <a:bodyPr/>
          <a:lstStyle/>
          <a:p>
            <a:endParaRPr lang="it-IT">
              <a:latin typeface="Calibri" pitchFamily="34" charset="0"/>
            </a:endParaRPr>
          </a:p>
        </p:txBody>
      </p:sp>
      <p:sp>
        <p:nvSpPr>
          <p:cNvPr id="33795" name="AutoShape 4" descr="data:image/jpeg;base64,/9j/4AAQSkZJRgABAQAAAQABAAD/2wCEAAkGBhQSEBUUEhQWFRQUFBUXGBgXFxYXFxcXGBUVFRcXFxQXHCceFxkjHBUUHy8gIycpLCwsFR4xNTAqNSYrLCkBCQoKDgwOGg8PGiokHyQsLCwsLCosLCwsLCwpLCopLCwsLCwsLCwpLCwsLCwsKSwsLCwsLCwsLCwsKSwpLCwsKf/AABEIAOIA3wMBIgACEQEDEQH/xAAcAAABBQEBAQAAAAAAAAAAAAAAAwQFBgcCAQj/xABDEAABAwIDBQQIAwcCBQUAAAABAAIRAwQFITEGEkFRYSJxgZEHEzJCobHB0RRS8DNicoKS4fEVIxZDU2OyJIOis8L/xAAaAQACAwEBAAAAAAAAAAAAAAAAAwECBAUG/8QALxEAAgIBAwMCBAYCAwAAAAAAAAECEQMEEiExQVEFEyJhcfAUMkJSgaEGkcHR8f/aAAwDAQACEQMRAD8A3FCEIAEIQgAQhCABCEIAEIQgAQheIA9QvJRKAPULyUSgD1CEIAEIQgAQhCABCEIAEIQgAQhCABCEIAEIQgAQhCABC8c4DM6JhUxScqY3uvu+HNSlYD9zozUbc7QUmaEvP7uY/q0TC8oPf7ZJ6cPLRR77SE+GKL6shjyvtQ8+w1replx+gTOpitZ2tR3hDfkuPw67bRT1GC6Ijk4BcdXOPeShrEv6tR1/ie4IZm7ieA+6lc9CG0uo6L2tzeQ0cymFfalrTFPfd1Di0ZeahasvMuk9U3dfMZlGYTPbXcW8pOv24uJ7HZH73b8yf7J9Z+kV4/a0g4cSwkH+l2R8wqPcYueQjzUbVxZx4+WSt+Hi+wr3X5Npw/bG2qkAVNxx92p2D4E5HwKmwV82VaxJUrgm2t1akClULmT+zfLmR0Bzb4EJM9F+1l45/Jv6FTNmvSbb3JDKv+xVOQDj2HH91/PoY8VcpWGUJQdSRoTT6HqEIVSQQhCABCEIAEIQgAQhCABRmO7Q0rSnv1nR+Vo9px5NH10CY7W7X07Jgy36zx2KY1P7zuTR8eCxvF8QqV6hq3D95x4cAOAaOAHJZ8uZQ47mrBp3k5fQsOJekGrc1YPYpA5MBy73H3j8Fetmr4PYFi4MEQAOrvstH2HvAPeByzU4M27hl9Rg28o0IskJncW4SwvWRk7yTS4uBzWyNmIbVKYTaq8BdXF3AyUee0ZdonxXkW5UcV6zn5NybpMHOe5Vu4xHdJ6GJ5FWWvV35bMA5QP1ko+vTY1pnOdevhonwdCJW+5VbzGHTl/byUZXvC7Up5ipaXQwcySevyCjatuRrktcaE02JueuEOK4lWsnacuK4ldOHNJveobChOrnlzV92J24uLZoZVmrSGjSZc0fuuPyKz9zOyXT7M5cdJynVPLTEHsLTILXRlp8VlllxOW3L0DJHKo3iq/mfReD43Suqe/RdImCDk5p5ObwKkFhFnj9S1qNrUzAya8d+gc3iP8AK17ZvaWneUg5hhw9ps5jqOYWXUab223F2vv7svptV7qSmqf39145JlCJQshtBCEIAEIQgAUNtPtGyzol5gvOTGz7TuvJo1JUjfXrKNN1So4NYxpc4ngAsC2p2pfeV3VDk3Rjfyt4DvOp6pObJsXHU06fD7kuegYnjDqlR1R7t6o89p3yA5NAyAUfVuuWvPU+fBNmtJS1O2lctpLlncin0QlvGZUrhV6WnXIkT3SuKFilzbhqp+JUXwXen3Lk0XDsU3mDTRd1L7qqlgl5BAmFZH2rXAHN3mV3NJqY5FT6nC1emeN32B+It4lJVr0HT7JOrRPBpHfASL6RHL5rpqjmtHVW7MaeX6kpnd1XFvsnPgcvnCcEmNfLJMLym2NVZFWiGu60HgDPQ5/JRlarOpUld0BwKjalueErShSETUCSqXHKEubJ3KO+FwbGNXAKQob+t7lxVqZFFdgHGUzdcCHaRP0WLUZ9qpDoY7F7euBm4bwJiCf1zC5pFu570tkgSIyBj4/VNXXPZAygQIgcyuraoM3ZxPkJOeS5jk31NG0uez99Rrf7NcAtcOy9xggEaEnIxP2T7ZvetodSqt36dRzC3eBkh0ZfmY4QfFUehc7pGpByInUHkpHCL6iKsVA71bpBHEdRHELTi1MotXz2/hmfJp4zVfz/AKPobA8YbcU94ZOGTm8Wn7dVJLG9jr/8NVBpVhUpkua5pdnIl0gHOC0F3SDyIWv21wHsDmmQQlzSu10Gwbqn1FUIQqFwXhK9Ufj+LNtrapWdpTaSBzdo1viSB4qG6JSt0jN/S3tMXvFnSOTYfVji7VjD3DtHqRyWeU7dOKlRz3uqPO897i5x5lxkpzb2pOglcfNnttno9Pp9kVE4o2o4pxSYFKW+zVR0TDZ5nRTOHbM02ulzg7ouVk1MfJtqMSvU6ZOQCef6M4jIGVcado2n7DG9TxRWp72sd0/YLHLM10K++n2KfQw5zXRxVpw+qWtjMpajh4Hs7viCU8o0wB2i0nwAWrS6qWOaZn1MoZI0V/F72o3gBPN7R9FC1Lp51ewfzEp9tviPqyGtYzSZmZ8FUhjFXg0DuAH0K9/pMqywTR5XNBxlRYKdQ/nB7mE/Fc3DYEucfl8NVXX3dyfzebvpCReK51B/XeVs2CCSq3LJyJJ7nEplcXJ5P8QB8JTU0arh7IPWPsUj+Bdx3B/KT9UykRQpVuZ1Lvl80jVqCNTPe36Felm6Mt3wY0HzKGEe9J8lnz5VjjZZIayDlvAZxnouKluM2kjVufXOR+uSfixoySN5pPI/QpX8LSOrneK4M8252PUqIu3tBDgSMh5HokKLD7PEg+Mf3CsFO2p8HcCDOeRyylH+kUzmHkOiJkR3xzyVPe8k70V1rM2EnOPhMfVKOqw9p6kEeCmGYW8SDuvHkQeOXVNauGu3mj1WjhJ6cZHHvTFkiw3KxpSqEQ5pgg/LktV9EW2hc91pWcZ9qmT8W/XxWYtw14kERyJ45Hjw0XtG6fb1WVGgh1NzXD6ifMJsXa4DufU6FG7PYu25tqdVvvNE9/FSSkk8Kzf0u4t+xtmnUmq4dBLWfHeP8oWkFYhtfiIq39d+sO9WO5nZy8Q4+KyavJsx/U3aDHvy345ImhbwpO2kaGPgmVN0qRsyNSvM5Ztvk9VCKSHlGmTq4lOqbDxcYTc3g4Z9y7p4jHurG3Jl2hyKoHEpT8QBxKa07iToB3pV1wwapbsq0c3F1ylMnSdJKcvvmA+zK5/1Vo0amRbXRBXyIfErJzzMHRV27rGnkWF3e93yBV6OKNIzGSr+KvDpLRC7/pfqEsc9suhx/UNHvjuS5Kr+OM5Uv/N31Tht7X92kB/7cfNL+vDT2qwb3NH2XRx6i3L1j3HowBe5hkUlaPKyW10Jl13u5iB13R8E1eK51LR/SlKuPUzowu74SIvQ7RjQiUlFWQkJOpEHtOB8V7+IAXb6X6CY1OMyuJny+5I1Qgh2bs/FemufgmLH5pwBn3g/JIpDNiFqFWTB0zSr5DZ/h+MpGlSjPrHwTyuz/wBOD0b/AORToYk0/pYt1aE/WEOiToCpOwpF9N7g8gtnLUGNNVGXrO0P4GqZ2Wp7zKg/d+qvjwwlPa0LycRtDSneuIGjg4cRHySlWiDk5kZcMwR3eajrKd0dC5vwIU/UYYYfzA//AJPyJTMGmxy5tp/IXmbi+C6eiHFN3ft5O77TJ1HNp8/itPWEbL4uKdzTeDo8A9xO6f10W6sdInmq5Nm74Ha/1/RbDKTj8apiV9c+rpPedGMc7+kE/RfPtGTmdTme85n5rbtta27h9wf+04f1dn6rH7awJEgLiepZFBJM9F6TC9zOabU8otHJLWeEuceUdFL0cEy1+S81kzRs7zlGPVkWwdEuxs6keSenCyFw60ISfdiyVKL6MSBHOUlUYD/hOPVLl1JCkWGT6SQfST59NJmgdU1SAYupJCvSyUq20cdAV4bA8QVMciT6lZJNUUXFbHNRgw5XvEMGceCrd3h7mle29K1qnHa2eQ9R0zhO0RjLEcvqnNK0gSnNvQ5lLvuWtEDP6LdqsyfCOdCPkalh5LhzQciu6lxJSJdzXJ+hdLwNG2pBS7qUFs9fkvXVuQXVatMdFpjTi2+oy5XyLlvYjjJ+IXtYn8OR/DHj/hc16mQ5pKpW/wBuOg+BW3dCFp/taFNSdV5C8qTufwhTGB3Hq9/qwfX7KDc/2fBOLZzjIHKFXDkrLuq//AyQuFWc2jS5xA4vnzKt+Glpp0A/g8g+LHD6BVbDnlrzI0T6hf8AZH8c9wkrdoscNtyfLvj6NGTVzyX8KtKv+T3GMKdbVi+n+ye/eEZxJz7j8Ct92du/W2tJ/Ng+SxinW3mwc2mQR0Wo+jitvWDB+Qub5FJ1mk/DyTT4YaPV/iE01TQ625I/AVp0hn/2NWeWt8PdAWh7dU5w+uB+Vp8ntP0WcWVoV4z1qt8b8HsfSK9uV+f+iTo4gZmACl6eIHj8gkadt1CWba9fLNeYlOHY6cljHLb4HglWuYdRCbU7Y8inH4Q8kt32MslBdGJvtWH3kk60Z+Y+SdfhMtUfhBxJnuV4qXgj3Uv1Ec+jT6lcnc/KfNK4w4MG8Mh9VXq+NtHFbsOizZfyphLV44q5P+ye/HRoEk7E+5Va62kbwKh6+0OeRXYwf49kyfmRgy+q4Y9EXmviAI1Cg8QaHcWz1yTzZDDn1QKjw3cdnLu1LOMDgZUpiNvSLiNxpEQDEZdDwXc0fpkNLLqczUa15lwijVLBx0AjoVGvtHCZHFX2lYMHs/GUVsKaeHwK25MKbtMxRfkz0g8kmWdR5q5XOzc5tHwUPX2afwCSsdDk0QdOkXHkvXGNU+q2T2HMZfopjd1icgI/WahxRdcnQqz3rmo4bvWPquN6ChvwUNk0LCjIBHMKZt7drG7xOeqid9wAHDVP7S27O8/PLToupoJQxz6W/L6IwavHKcOvHhdX8jqnXZv1Z4kR5L24w8lrS3jmVGUoNTjmcvorG1nNa8ObHlxz9zom+nzbZmy4smGUfafWrv5JI7twGNAnT9FaZ6Kak2bp/wCq/wCZWUsqy7xWq+ihv/o3HnVcfiudn134ppJUo9Pv+C2j0/tOTbtvqWXaK337Su3nSfHfukj4hZrhVeWAjktacJGawEYw61r1KD2k+qqvZ4NcQD5QV5v1fRz1EYuCto9T6ZnhDdGbLzTendKQJjLuVVpbVs5GeIIhTVLHaT6c+sY08i4SvPY/R9S3zFmjNq8a7nuLYwxogNLyeXDvPBLUcaYWZiYEaHvhRF/tExoLBuOeRI0455nRVe5xeo0yHieI1/sV6TSf47KaVqvr3Obl9SxpUi+PxVgEgBQWJ7WFmgg9+aZWmIWm4DUcd8jMZg+MKs4pdMc9xZIaT2Rrl1JK7mk9DxxlzH+jnZdc2upKXe0nrAARkOpTDBbD8Vcer3gwFr3bxG8AGidJzSdtY0jTLn1mtdHZaASSZGpiBxV32at7NoljhTc4QTvS/IZ5HODErqSw4tPF7I/0Zd8sn5mNsM9GVMVga1ZtSkWOyG8x+9GWhPHrwzTKv6PqIr7oe7cBMh8THABwU7Vsnun1bw5usyBp3mAo/wDBVXHLMj3pyyWf3p/uLbF4J7DX7rPVhpa2mC0ZatHIlVXaHaepTqbjQ0AjkpqxfX3txrHVPzOPZaNffOqgMcsrmtWDPw+62ZBADhpnLxkNFTHFOXxUXb8DzDr51UAuUu0qOw20IbmII4RGXVSLWKrrsDuxWmlfVg6hJNalWBVaJTZFYngweZH+FA3WzJ4BXliU3QdQEpwTGqRl9xs+RwOSTvMKLWtAzmJ7+K1J1ozkmt1hrTo0fJV2VZbeUBlMAAHKPBLhmSnb/Z6dB9SmNfBng96iWeUeiKS+RD21s1hcYz3jHdA/ula9Qu00hd3ts4HRNBVjI6ysmTPNx2rhC5Ns9pgAytm9Gdvu4dTn3pd5rFnmRHEmPPJfQWzln6q1pM5MHyVtOuGy2NEiVlW3Wz+7iPrQMq7Gu/mbDHfANPitWVY9IGGGpa77fbonfH8Ojx5Z/wAq1JW6G7muUUr/AIZZUHaGfMZHx5qOxHYpjQXNc7IKZwN1WqQ1mZ49BzJ0AVnGFEAduI15O8fst2PNLC6TMeSCydTO8A2AfcOLnP8AV0QSJPtOIGjGnXvVww/YqxYxxNI1CBH+48mTxIaIARiGI1W5BzMtOyT8z8oURc41VJ3XFrOucO8U3JqMuXvS+QvHihAisYwi2dvRSNElwhzCS0N0j1ZMcOfFVurszXDd4NDhMdkhx8hmrZe157OcfVeYdWdTPTknY9TOEfP1IlijJlEq2T2+01wjmCFfaGxVtTt6b6hrB76YcZIYN5w9ndAkAd+akGVW1Mi0Z6yFIPtW1APWOLo4T+pS8+slOkuC+PEolN2cZ6u/ZTJdUpCYByEkEgkaGOavNW2a2mYiQdTxz4fBRFbAqYeHMlrhxH900xSs9vb9YDAiDlKz5Gs0lXgZH4UKsx19FxBiJmIyK6G0u87Ma8FA/wCv5RJHPsg+RTG6xgD2SZ7hkoenn3RKmvJd/WtfmI8OCSqXFJvtVGN73tH1WSYpiDnH2neZUV6xZ29vA9Qvk2xuNW//AF6X9bfunNO9pu9mpTPc9p+qwvfXoeo3k+2b42mV2GrCKOI1G+y97e5zh8in9Hau6aIFxVjlvE/NTuI9tm1gLoBZBR2+vG/86f4msP0VnwH0mFzmsr0d4uIAdS1JJgdhxjyKNyDa0XltMSvX2oPBdiuBqx7T13fHME817e3gZENLhx3dQDoYUVu6FXJJWxq/B2GZHBVO+wZvrXNbHZHz/wAK5X96GUi8GZ0/x0VLt6pAcSc37zp6CGz4wfNTHApK2Jy5apIa4Rg/rL6jSGY3g53cNJ/XBbuxsCOSzT0V4d6yrVu3DIndZ3DktMSqS4Q+PTkFzUYCCCJBEEcwdV0hBYrIt2W5NJrYaMwBxHAk8Vw+5JT3aqzcaJqUwTUpgkAe05urmt/eIGXjGqye09JTmsdvslwa4UznAMQC7uz+Hi+PKEyRdrxgdpmc/hqo2thocw72YPh5Krf8ftDGNAfLS7QNGReXDPoCGnWd3gl2elFgBJpmd7TIyO/gm8opQ6rYTUoyS3fpc895vfGnfp3J1bta4S05iJHEcpCgMT9J1St2GN9VSg70bpc/k05ZDz0GfBJUtp6IY0bzt6Z3t0N3eJEtbETwgg9EOVrklIthquAyH90paXBd4Kv/APFVKN41AQebYIjhkT4aJWntXRb7ToHc77Jb6FqLBWrlQmIYY6roJPevaG0tKqd1lRm9wBJaT/UBKXe6qDICIScHaJcbI+09H9xUkkspgabzpJ7g2cupTi49G/q6W9WrjeJEBgkBvMl3H5J7Qx17WuaWEzGkDMad6b3WPVy0jdgZ58YPBMlqs8uLRCxQRmuNYf6txG9MGNCFDwp3H2ONTQ5nICdTw6qcwrYy3rUmgvqUq3Z3t4Nc3taktMFsd6zS3SfkfvjBKykAL2Fp2Fej+jRfv1CLqi6Gboa9rmzP+52T+6fNd4ZsLh9Wq+Kry0zusLgxzADrOe/4qu2Xgj3oXVmXgKRwnA6tw/dpMLj5AcO07QK/swPDqFcQ1790tIJfLSdTIA58OisxvWPj1TGBkgktAa48iQOqYsUn1FS1MP08szW39Ht24uApFpaJhxDS7+CfaSOAWB/FMa5paGPl/AtDTnJOhmFr3+pbjO0A74HQ68Neqp+IgBxNMBpeWuIjPKMnHVytHF3YuWfsWm3rB73EzvQ0HPhmQQPPyTC9w+o663x+z3QHN5xo5p4ZEg8clFW+LPiIb2ePGDqIHDRPLvG91sE5EZAamdCIy3fsnqPdGZzT4kMNq78/sqfvmCc/e3WgdCRJ7gmeIvLy2jT9uoRTEcvePhMLnEaodU9cTkMwORiC4+Z8lafRjs6alR15UGWlMHgOajLLaqRfBDdK2X3Z3CBbWzKQ90Ce/ipNCFiN4IQhAHhCxj0qbCeqqG6o5UXmajRpTefejQNd8D3hbQkrm3bUY5j2hzXAggiQQciCFaMnEhqz5VFDhvDySL8jE+QVt9IPo9uLCsX0SX2rz2SQCaZP/LfPwdx71T3+uGonw+xTd5Sjvf5RK8Dt4/ZJBryM2HwH6KTIM5BwPco3AOHM6j5Lk5HNKW9QgQQZ6iF26qRr8R/ZFgIB85k5KVstoLiiIp1Du8j2m+AOijCWz7Mc4Q+5a3QHxbPyKq2STTNrqwMuDXeEHzapS12tY8Zte3uh32VR/GAjQ/0mPgnNjcAnMDwa4fRDZJKXF438RTe05B7TyIzyUvdVnPqGoZJc8Od4nMSqrcmXtiMyPn1ViF2aji0eyBHd1nn0TsHcyaz9I9ZiDmCKTnslsHgS2cgYyyKaC5EyddTwhJ3bdwdBnPHpATKvXLmhrZk5x8s1prkwJuh1RuZeCdCfgp6hWAG80Fz8ss8uoyzCq7KW6Q2c3QPE6qRuroMexgdBcd3eMDppy+avJlILx3H93ilVgydHEnUnoJ4f3TB1+XkOkuJIzPPkvKtIlxJcMtenLvPQJlTO87JpjQT5T4pMnEfHfVslbW+9WC45vcMjMAajTiFxaesqkt9ojnkGgnidAIhJNwsuPaJ7lIWFnUuni1tsmT23DQcyTxPVVlkUUNx4nJ8i+BYE69rii0zSpkGo8aGPdbzAzz4lbZZ2baVNrGCGtEAJjs3s9Ts6Ip0x3niSpVY5ScnbOjGKiqQIQhVLAhCEACEIQAlc2rajHMe0Oa4QQRII6hY/tzsLVtZq27G1LfUiCX0++D2m9eHHmtlXhapUmuhDVny2+/J4M8Afukxfu4Nb5f3Wy7Y+ianXmpa7tGoZJbujcee73T3LJsSwOrbVCys2o1w/7Yg9Q6YKs8jXcjaIMxIx7Lf/AJfdKDFT+Rsd7/umjaQJdm6BpkJce7Ro7yuqDC1xe5oDACAarmkTz3BG8eij3PmTtHIxjkxp/mf90oMWMxuCTwBeT5TKh6t/JHbqOiIhrWtkZ6BSGD1KYdUduvncy56y4zpyzlVeRkqKFa2NhkbwaJ5uePGJ01S1PFgRILCBye4/Mqo3VNhJcC4uLsmROU/nSFO3qA503f0lG6XkKRb99tR7SC2ZkdrkeIUlbUnNEbwgcuJ6qCwOkZktAjSclZWHuT8cqMeZbmNH2rt/e9YePuyk6dhuyZcSRyCk5QXdU3dyI2cUNLexzBDYgkySSc+KXZg7d8OOozGpz55paiE9pUy7IR4mB5qbsmMKI82g4AkpxSsw0S4jL9Zle17mnTMT62odGMn4lT+A7AV7sh91/tUdRTGU9/PvKU5pGiOJshMLwytf1PV0AW0/fqaZdFruzezNKzpBlMZ8XcSU+w7DKdBgZSaGtHJOkhyb6miMVFUgQhCgsCEIQAIQhAAhCEACEIQAJlimD0rhhZWY17TzHyPBPUIAyLaD0HDeL7SqQPyOh3gCfqqhiOzdW3MVadQRxDez4QTkvoxJ1rdrxDmhw6iVVqybPmWu/QNkzrJ3fLI/ROG2LfV77nkNOsxHKD5rbsV9HNnXzNPcPNhLfkqxiXoZDhFKuWjkQqOLJTRk9T1FMOa0Nga5yACeMZDikrfGqDH7jqbt0mA4QOmhnL9QrtiXoNuXA9sOPMGPMEZ6BR9P0KV2CTTdUcNCXgDwDfupSZLaZHvIDiG5d/eeSe0gYTy19G18HEikB3uJ+JUtQ9HN+fdpt7zKdF0jPOFsgg1dEADMgDr9yrda+ii4d+0uA0cmj6qcsPRNasM1C6qf3irbyFiM1pXgJim11R3JoMeasGF7BXlzBqRQpn+qO/X5LVLDA6NERSptb3DPzT2FVybGKKRXdnthLa0EtbvP/M7MqxAL1CqWBCEIAEIQgAQhCABCEIAEIQgAQhCABCEIAEIQgAQhCABeIQgAXqEIAF4vUIAEIQgAQhCABCEIAEIQgAQhCAP/2Q=="/>
          <p:cNvSpPr>
            <a:spLocks noChangeAspect="1" noChangeArrowheads="1"/>
          </p:cNvSpPr>
          <p:nvPr/>
        </p:nvSpPr>
        <p:spPr bwMode="auto">
          <a:xfrm>
            <a:off x="63500" y="-161925"/>
            <a:ext cx="304800" cy="304800"/>
          </a:xfrm>
          <a:prstGeom prst="rect">
            <a:avLst/>
          </a:prstGeom>
          <a:noFill/>
          <a:ln w="9525">
            <a:noFill/>
            <a:miter lim="800000"/>
            <a:headEnd/>
            <a:tailEnd/>
          </a:ln>
        </p:spPr>
        <p:txBody>
          <a:bodyPr/>
          <a:lstStyle/>
          <a:p>
            <a:endParaRPr lang="it-IT">
              <a:latin typeface="Calibri" pitchFamily="34" charset="0"/>
            </a:endParaRPr>
          </a:p>
        </p:txBody>
      </p:sp>
      <p:pic>
        <p:nvPicPr>
          <p:cNvPr id="33796" name="Picture 6" descr="http://t0.gstatic.com/images?q=tbn:ANd9GcRqoJyLmr477T6x6081llb8vaPv9mJhvgcOMtmlPzGiwLcjFs2s_g"/>
          <p:cNvPicPr>
            <a:picLocks noChangeAspect="1" noChangeArrowheads="1"/>
          </p:cNvPicPr>
          <p:nvPr/>
        </p:nvPicPr>
        <p:blipFill>
          <a:blip r:embed="rId2"/>
          <a:srcRect/>
          <a:stretch>
            <a:fillRect/>
          </a:stretch>
        </p:blipFill>
        <p:spPr bwMode="auto">
          <a:xfrm>
            <a:off x="5867400" y="4437063"/>
            <a:ext cx="2143125" cy="214312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olo 1"/>
          <p:cNvSpPr>
            <a:spLocks noGrp="1"/>
          </p:cNvSpPr>
          <p:nvPr>
            <p:ph type="title" idx="4294967295"/>
          </p:nvPr>
        </p:nvSpPr>
        <p:spPr>
          <a:xfrm>
            <a:off x="457200" y="274638"/>
            <a:ext cx="8229600" cy="6323012"/>
          </a:xfrm>
        </p:spPr>
        <p:txBody>
          <a:bodyPr/>
          <a:lstStyle/>
          <a:p>
            <a:pPr algn="ctr" eaLnBrk="1" hangingPunct="1">
              <a:defRPr/>
            </a:pPr>
            <a:r>
              <a:rPr lang="it-IT" sz="3200">
                <a:latin typeface="Arial" charset="0"/>
                <a:cs typeface="Arial" charset="0"/>
              </a:rPr>
              <a:t>Il confronto e lo scambio di opinioni, favoriscono quindi, una diversa modalità e un nuovo approccio alla vita, all’ambiente, alla cultura e nelle relazioni umane. </a:t>
            </a:r>
            <a:br>
              <a:rPr lang="it-IT" sz="3200">
                <a:latin typeface="Arial" charset="0"/>
                <a:cs typeface="Arial" charset="0"/>
              </a:rPr>
            </a:br>
            <a:r>
              <a:rPr lang="it-IT" sz="3200">
                <a:latin typeface="Arial" charset="0"/>
                <a:cs typeface="Arial" charset="0"/>
              </a:rPr>
              <a:t>L’attenzione dell’uomo non dovrebbe focalizzarsi solo su prodotti materiali e beni di consumo, ma anche sul rispetto e sull’educazione dell’ambiente, come risorsa indispensabile per gli esseri viventi.</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457200" y="274638"/>
            <a:ext cx="8229600" cy="6323012"/>
          </a:xfrm>
        </p:spPr>
        <p:txBody>
          <a:bodyPr>
            <a:normAutofit/>
          </a:bodyPr>
          <a:lstStyle/>
          <a:p>
            <a:pPr algn="ctr" eaLnBrk="1" hangingPunct="1">
              <a:defRPr/>
            </a:pPr>
            <a:r>
              <a:rPr lang="it-IT" sz="3200">
                <a:latin typeface="Arial" charset="0"/>
                <a:cs typeface="Arial" charset="0"/>
              </a:rPr>
              <a:t>Bisognerebbe abituare i ragazzi al rispetto reciproco e al valore degli oggetti materiali e non materiali, accompagnarli in una crescita  individuale e sociale per favorire la nostra società definita come </a:t>
            </a:r>
            <a:r>
              <a:rPr lang="it-IT" sz="3200">
                <a:solidFill>
                  <a:srgbClr val="11C303"/>
                </a:solidFill>
                <a:latin typeface="Arial" charset="0"/>
                <a:cs typeface="Arial" charset="0"/>
              </a:rPr>
              <a:t>“Learning Society”</a:t>
            </a:r>
            <a:r>
              <a:rPr lang="it-IT" sz="3200">
                <a:solidFill>
                  <a:schemeClr val="tx1"/>
                </a:solidFill>
                <a:latin typeface="Arial" charset="0"/>
                <a:cs typeface="Arial" charset="0"/>
              </a:rPr>
              <a:t>,</a:t>
            </a:r>
            <a:r>
              <a:rPr lang="it-IT" sz="3200">
                <a:latin typeface="Arial" charset="0"/>
                <a:cs typeface="Arial" charset="0"/>
              </a:rPr>
              <a:t> in quanto la capacità di acquisizione del sapere determina e qualifica le competenze utili e necessarie per ogni organizzazione sociale. </a:t>
            </a:r>
            <a:r>
              <a:rPr lang="it-IT" sz="3200"/>
              <a:t/>
            </a:r>
            <a:br>
              <a:rPr lang="it-IT" sz="3200"/>
            </a:br>
            <a:endParaRPr lang="it-IT" sz="32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olo 1"/>
          <p:cNvSpPr>
            <a:spLocks noGrp="1"/>
          </p:cNvSpPr>
          <p:nvPr>
            <p:ph type="title" idx="4294967295"/>
          </p:nvPr>
        </p:nvSpPr>
        <p:spPr>
          <a:xfrm>
            <a:off x="457200" y="274638"/>
            <a:ext cx="8229600" cy="6249987"/>
          </a:xfrm>
        </p:spPr>
        <p:txBody>
          <a:bodyPr/>
          <a:lstStyle/>
          <a:p>
            <a:pPr algn="ctr" eaLnBrk="1" hangingPunct="1">
              <a:defRPr/>
            </a:pPr>
            <a:r>
              <a:rPr lang="it-IT" sz="3200">
                <a:latin typeface="Arial" charset="0"/>
                <a:cs typeface="Arial" charset="0"/>
              </a:rPr>
              <a:t>La scuola è un’ istituzione, insieme alle insegnanti e alla famiglia, che ha il compito di promuovere l’educazione formativa dei ragazzi rispetto ad argomenti come lo sviluppo sostenibile, insegnando loro come rispettare l’ambiente per il rispetto di se stessi. </a:t>
            </a:r>
            <a:br>
              <a:rPr lang="it-IT" sz="3200">
                <a:latin typeface="Arial" charset="0"/>
                <a:cs typeface="Arial" charset="0"/>
              </a:rPr>
            </a:br>
            <a:endParaRPr lang="it-IT" sz="3200">
              <a:latin typeface="Arial" charset="0"/>
              <a:cs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olo 1"/>
          <p:cNvSpPr>
            <a:spLocks noGrp="1"/>
          </p:cNvSpPr>
          <p:nvPr>
            <p:ph type="title" idx="4294967295"/>
          </p:nvPr>
        </p:nvSpPr>
        <p:spPr>
          <a:xfrm>
            <a:off x="457200" y="274638"/>
            <a:ext cx="8229600" cy="6178550"/>
          </a:xfrm>
        </p:spPr>
        <p:txBody>
          <a:bodyPr/>
          <a:lstStyle/>
          <a:p>
            <a:pPr algn="ctr" eaLnBrk="1" hangingPunct="1">
              <a:defRPr/>
            </a:pPr>
            <a:r>
              <a:rPr lang="it-IT" sz="3200">
                <a:latin typeface="Arial" charset="0"/>
                <a:cs typeface="Arial" charset="0"/>
              </a:rPr>
              <a:t>Ai membri del gruppo è piaciuto molto, poiché come insegnanti nella scuola primaria, riteniamo sia fondamentale acquisire e riflettere l’idea di un approccio alla vita, che renda l’uomo responsabile e critico rispetto al consumo e al valore, di ciò che si acquista. </a:t>
            </a:r>
            <a:br>
              <a:rPr lang="it-IT" sz="3200">
                <a:latin typeface="Arial" charset="0"/>
                <a:cs typeface="Arial" charset="0"/>
              </a:rPr>
            </a:br>
            <a:endParaRPr lang="it-IT" sz="3200">
              <a:latin typeface="Arial" charset="0"/>
              <a:cs typeface="Arial" charset="0"/>
            </a:endParaRPr>
          </a:p>
        </p:txBody>
      </p:sp>
      <p:pic>
        <p:nvPicPr>
          <p:cNvPr id="15362" name="Picture 2" descr="http://t0.gstatic.com/images?q=tbn:ANd9GcQL-eQy8pqFU2X5fzY20EyCEMQx3IwHBtKPKfxoePfPhnDRaHig"/>
          <p:cNvPicPr>
            <a:picLocks noChangeAspect="1" noChangeArrowheads="1"/>
          </p:cNvPicPr>
          <p:nvPr/>
        </p:nvPicPr>
        <p:blipFill>
          <a:blip r:embed="rId2"/>
          <a:srcRect/>
          <a:stretch>
            <a:fillRect/>
          </a:stretch>
        </p:blipFill>
        <p:spPr bwMode="auto">
          <a:xfrm>
            <a:off x="395288" y="4581525"/>
            <a:ext cx="2466975" cy="184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olo 1"/>
          <p:cNvSpPr>
            <a:spLocks noGrp="1"/>
          </p:cNvSpPr>
          <p:nvPr>
            <p:ph type="title" idx="4294967295"/>
          </p:nvPr>
        </p:nvSpPr>
        <p:spPr>
          <a:xfrm>
            <a:off x="457200" y="274638"/>
            <a:ext cx="8229600" cy="6323012"/>
          </a:xfrm>
        </p:spPr>
        <p:txBody>
          <a:bodyPr/>
          <a:lstStyle/>
          <a:p>
            <a:pPr algn="ctr" eaLnBrk="1" hangingPunct="1">
              <a:defRPr/>
            </a:pPr>
            <a:r>
              <a:rPr lang="it-IT" sz="3200">
                <a:latin typeface="Arial" charset="0"/>
              </a:rPr>
              <a:t>È stato subito facile e immediato riportare le idee espresse dagli autori alla realtà e alla vita quotidiana, sia privata sia scolastica, per quanto riguarda i concetti generali di sostenibilità, di rispetto dell’ambiente e il rapporto tra prezzo e valore.</a:t>
            </a:r>
            <a:br>
              <a:rPr lang="it-IT" sz="3200">
                <a:latin typeface="Arial" charset="0"/>
              </a:rPr>
            </a:br>
            <a:endParaRPr lang="it-IT" sz="3200">
              <a:latin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457200" y="274638"/>
            <a:ext cx="8229600" cy="6323012"/>
          </a:xfrm>
        </p:spPr>
        <p:txBody>
          <a:bodyPr>
            <a:normAutofit/>
          </a:bodyPr>
          <a:lstStyle/>
          <a:p>
            <a:pPr algn="ctr" eaLnBrk="1" hangingPunct="1">
              <a:defRPr/>
            </a:pPr>
            <a:r>
              <a:rPr lang="it-IT" sz="3200">
                <a:latin typeface="Arial" charset="0"/>
                <a:cs typeface="Arial" charset="0"/>
              </a:rPr>
              <a:t>Secondo il nostro punto di vista bisogna trasmettere queste idee anche alle generazioni future, poiché anche gli adulti di un domani possano essere consapevoli ed educati ad un’educazione sostenibile, attraverso una comunità di apprendimento, che ha lo scopo di rifondare il sistema formativo. </a:t>
            </a:r>
            <a:r>
              <a:rPr lang="it-IT" sz="3200"/>
              <a:t/>
            </a:r>
            <a:br>
              <a:rPr lang="it-IT" sz="3200"/>
            </a:br>
            <a:r>
              <a:rPr lang="it-IT" sz="4000"/>
              <a:t> </a:t>
            </a:r>
            <a:br>
              <a:rPr lang="it-IT" sz="4000"/>
            </a:br>
            <a:endParaRPr lang="it-IT" sz="4000"/>
          </a:p>
        </p:txBody>
      </p:sp>
      <p:sp>
        <p:nvSpPr>
          <p:cNvPr id="17410" name="AutoShape 2" descr="http://t3.gstatic.com/images?q=tbn:ANd9GcTy9LtYAMtrR8O4RBFRe89MY2Tn2s-alWqYI5gQDb5RVZeyvnhCVw"/>
          <p:cNvSpPr>
            <a:spLocks noChangeAspect="1" noChangeArrowheads="1"/>
          </p:cNvSpPr>
          <p:nvPr/>
        </p:nvSpPr>
        <p:spPr bwMode="auto">
          <a:xfrm>
            <a:off x="63500" y="-161925"/>
            <a:ext cx="304800" cy="304800"/>
          </a:xfrm>
          <a:prstGeom prst="rect">
            <a:avLst/>
          </a:prstGeom>
          <a:noFill/>
          <a:ln w="9525">
            <a:noFill/>
            <a:miter lim="800000"/>
            <a:headEnd/>
            <a:tailEnd/>
          </a:ln>
        </p:spPr>
        <p:txBody>
          <a:bodyPr/>
          <a:lstStyle/>
          <a:p>
            <a:endParaRPr lang="it-IT">
              <a:latin typeface="Calibri" pitchFamily="34" charset="0"/>
            </a:endParaRPr>
          </a:p>
        </p:txBody>
      </p:sp>
      <p:pic>
        <p:nvPicPr>
          <p:cNvPr id="17411" name="Picture 4" descr="http://t2.gstatic.com/images?q=tbn:ANd9GcTQwoTHAa5LM6NzXrT7ze8sqlS46o2iCuBdu9PEBrfTqxQHh90p"/>
          <p:cNvPicPr>
            <a:picLocks noChangeAspect="1" noChangeArrowheads="1"/>
          </p:cNvPicPr>
          <p:nvPr/>
        </p:nvPicPr>
        <p:blipFill>
          <a:blip r:embed="rId2"/>
          <a:srcRect/>
          <a:stretch>
            <a:fillRect/>
          </a:stretch>
        </p:blipFill>
        <p:spPr bwMode="auto">
          <a:xfrm>
            <a:off x="684213" y="4365625"/>
            <a:ext cx="2466975" cy="184785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olo 1"/>
          <p:cNvSpPr>
            <a:spLocks noGrp="1"/>
          </p:cNvSpPr>
          <p:nvPr>
            <p:ph type="title" idx="4294967295"/>
          </p:nvPr>
        </p:nvSpPr>
        <p:spPr>
          <a:xfrm>
            <a:off x="457200" y="274638"/>
            <a:ext cx="8229600" cy="6249987"/>
          </a:xfrm>
        </p:spPr>
        <p:txBody>
          <a:bodyPr/>
          <a:lstStyle/>
          <a:p>
            <a:pPr algn="ctr" eaLnBrk="1" hangingPunct="1">
              <a:defRPr/>
            </a:pPr>
            <a:r>
              <a:rPr lang="it-IT" sz="4800" b="1" i="1">
                <a:solidFill>
                  <a:schemeClr val="accent2"/>
                </a:solidFill>
                <a:latin typeface="Arial" charset="0"/>
                <a:cs typeface="Arial" charset="0"/>
              </a:rPr>
              <a:t>Perché non provarci??? </a:t>
            </a:r>
            <a:r>
              <a:rPr lang="it-IT" sz="4800" i="1">
                <a:solidFill>
                  <a:schemeClr val="accent2"/>
                </a:solidFill>
                <a:latin typeface="Arial" charset="0"/>
                <a:cs typeface="Arial" charset="0"/>
              </a:rPr>
              <a:t/>
            </a:r>
            <a:br>
              <a:rPr lang="it-IT" sz="4800" i="1">
                <a:solidFill>
                  <a:schemeClr val="accent2"/>
                </a:solidFill>
                <a:latin typeface="Arial" charset="0"/>
                <a:cs typeface="Arial" charset="0"/>
              </a:rPr>
            </a:br>
            <a:endParaRPr lang="it-IT" sz="4800" i="1">
              <a:solidFill>
                <a:schemeClr val="accent2"/>
              </a:solidFill>
              <a:latin typeface="Arial" charset="0"/>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olo 1"/>
          <p:cNvSpPr>
            <a:spLocks noGrp="1"/>
          </p:cNvSpPr>
          <p:nvPr>
            <p:ph type="title" idx="4294967295"/>
          </p:nvPr>
        </p:nvSpPr>
        <p:spPr>
          <a:xfrm>
            <a:off x="457200" y="274638"/>
            <a:ext cx="8229600" cy="6323012"/>
          </a:xfrm>
        </p:spPr>
        <p:txBody>
          <a:bodyPr/>
          <a:lstStyle/>
          <a:p>
            <a:pPr algn="ctr" eaLnBrk="1" hangingPunct="1">
              <a:defRPr/>
            </a:pPr>
            <a:r>
              <a:rPr lang="it-IT" sz="3200">
                <a:latin typeface="Arial" charset="0"/>
                <a:cs typeface="Arial" charset="0"/>
              </a:rPr>
              <a:t>È stato molto interessante riflettere su questo argomento e sull’idea di informatica a scuola con l’insegnante Giovanna Truffarelli, poiché con la sua classe 4 B presso la Scuola Primaria “Gianni Rodari” di San Giorgio su Legnano, ha realizzato un “libro-game”, dopo aver letto parecchi libri dove prevale il senso dell’avventura.</a:t>
            </a:r>
            <a:br>
              <a:rPr lang="it-IT" sz="3200">
                <a:latin typeface="Arial" charset="0"/>
                <a:cs typeface="Arial" charset="0"/>
              </a:rPr>
            </a:br>
            <a:endParaRPr lang="it-IT" sz="3200">
              <a:latin typeface="Arial" charset="0"/>
              <a:cs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olo 1"/>
          <p:cNvSpPr>
            <a:spLocks noGrp="1"/>
          </p:cNvSpPr>
          <p:nvPr>
            <p:ph type="title" idx="4294967295"/>
          </p:nvPr>
        </p:nvSpPr>
        <p:spPr>
          <a:xfrm>
            <a:off x="457200" y="274638"/>
            <a:ext cx="8229600" cy="6323012"/>
          </a:xfrm>
        </p:spPr>
        <p:txBody>
          <a:bodyPr/>
          <a:lstStyle/>
          <a:p>
            <a:pPr algn="ctr" eaLnBrk="1" hangingPunct="1">
              <a:defRPr/>
            </a:pPr>
            <a:r>
              <a:rPr lang="it-IT" sz="3200">
                <a:latin typeface="Arial" charset="0"/>
              </a:rPr>
              <a:t>I bambini hanno avuto voglia di cimentarsi nell’ideazione, costruzione, composizione e  stesura di questo prodotto, dove prevale la fantasia, l’emozione, la suspence, ma soprattutto la ricerca della soluzione finale. </a:t>
            </a:r>
            <a:br>
              <a:rPr lang="it-IT" sz="3200">
                <a:latin typeface="Arial" charset="0"/>
              </a:rPr>
            </a:br>
            <a:endParaRPr lang="it-IT" sz="3200">
              <a:latin typeface="Arial"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olo 1"/>
          <p:cNvSpPr>
            <a:spLocks noGrp="1"/>
          </p:cNvSpPr>
          <p:nvPr>
            <p:ph type="title" idx="4294967295"/>
          </p:nvPr>
        </p:nvSpPr>
        <p:spPr>
          <a:xfrm>
            <a:off x="457200" y="274638"/>
            <a:ext cx="8229600" cy="6323012"/>
          </a:xfrm>
        </p:spPr>
        <p:txBody>
          <a:bodyPr/>
          <a:lstStyle/>
          <a:p>
            <a:pPr algn="ctr" eaLnBrk="1" hangingPunct="1">
              <a:defRPr/>
            </a:pPr>
            <a:r>
              <a:rPr lang="it-IT" sz="3200">
                <a:latin typeface="Arial" charset="0"/>
                <a:cs typeface="Arial" charset="0"/>
              </a:rPr>
              <a:t>L’insegnante, che all’inizio voleva riprodurre il libro tridimensionale, ha poi cambiato idea e ha scelto una soluzione diversa rispettando l’ambiente, quindi ha utilizzato altre risorse non materiali, pensando al risparmio e all’idea di un consumo critico e responsabile. </a:t>
            </a:r>
            <a:br>
              <a:rPr lang="it-IT" sz="3200">
                <a:latin typeface="Arial" charset="0"/>
                <a:cs typeface="Arial" charset="0"/>
              </a:rPr>
            </a:br>
            <a:endParaRPr lang="it-IT" sz="3200">
              <a:latin typeface="Arial" charset="0"/>
              <a:cs typeface="Arial" charset="0"/>
            </a:endParaRPr>
          </a:p>
        </p:txBody>
      </p:sp>
    </p:spTree>
  </p:cSld>
  <p:clrMapOvr>
    <a:masterClrMapping/>
  </p:clrMapOvr>
</p:sld>
</file>

<file path=ppt/theme/theme1.xml><?xml version="1.0" encoding="utf-8"?>
<a:theme xmlns:a="http://schemas.openxmlformats.org/drawingml/2006/main" name="Oceano">
  <a:themeElements>
    <a:clrScheme name="Oceano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o">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ceano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o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o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o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o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o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o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o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Ocean</Template>
  <TotalTime>193</TotalTime>
  <Words>1021</Words>
  <Application>Microsoft Office PowerPoint</Application>
  <PresentationFormat>Presentazione su schermo (4:3)</PresentationFormat>
  <Paragraphs>33</Paragraphs>
  <Slides>24</Slides>
  <Notes>0</Notes>
  <HiddenSlides>0</HiddenSlides>
  <MMClips>0</MMClips>
  <ScaleCrop>false</ScaleCrop>
  <HeadingPairs>
    <vt:vector size="4" baseType="variant">
      <vt:variant>
        <vt:lpstr>Tema</vt:lpstr>
      </vt:variant>
      <vt:variant>
        <vt:i4>1</vt:i4>
      </vt:variant>
      <vt:variant>
        <vt:lpstr>Titoli diapositive</vt:lpstr>
      </vt:variant>
      <vt:variant>
        <vt:i4>24</vt:i4>
      </vt:variant>
    </vt:vector>
  </HeadingPairs>
  <TitlesOfParts>
    <vt:vector size="25" baseType="lpstr">
      <vt:lpstr>Oceano</vt:lpstr>
      <vt:lpstr> INFORMATICA : legame tra le storie per bambini e l’educazione alla sostenibilità.   Lavoro svolto da:  Valentina Branca Paola Grassi Alice Parodi   con la partecipazione della maestra Giovanna Truffarelli e della classe IV B “Scuola Primaria Statale G.Rodari”, San Giorgio su Legnano (Milano).  </vt:lpstr>
      <vt:lpstr>Il corso di educazione ambientale ha suscitato in noi un profondo interesse e una consapevolezza di quello che l’autore dei libri “ Progettazione educativa sostenibile. La pedagogia dell’ambiente per lo sviluppo umano e integrale”, “Pedagogia verde” e “L’ambiente conteso”, a cura di Pierluigi Malavasi,  hanno voluto comunicare e trasmettere al pubblico di lettori.  </vt:lpstr>
      <vt:lpstr>Ai membri del gruppo è piaciuto molto, poiché come insegnanti nella scuola primaria, riteniamo sia fondamentale acquisire e riflettere l’idea di un approccio alla vita, che renda l’uomo responsabile e critico rispetto al consumo e al valore, di ciò che si acquista.  </vt:lpstr>
      <vt:lpstr>È stato subito facile e immediato riportare le idee espresse dagli autori alla realtà e alla vita quotidiana, sia privata sia scolastica, per quanto riguarda i concetti generali di sostenibilità, di rispetto dell’ambiente e il rapporto tra prezzo e valore. </vt:lpstr>
      <vt:lpstr>Secondo il nostro punto di vista bisogna trasmettere queste idee anche alle generazioni future, poiché anche gli adulti di un domani possano essere consapevoli ed educati ad un’educazione sostenibile, attraverso una comunità di apprendimento, che ha lo scopo di rifondare il sistema formativo.    </vt:lpstr>
      <vt:lpstr>Perché non provarci???  </vt:lpstr>
      <vt:lpstr>È stato molto interessante riflettere su questo argomento e sull’idea di informatica a scuola con l’insegnante Giovanna Truffarelli, poiché con la sua classe 4 B presso la Scuola Primaria “Gianni Rodari” di San Giorgio su Legnano, ha realizzato un “libro-game”, dopo aver letto parecchi libri dove prevale il senso dell’avventura. </vt:lpstr>
      <vt:lpstr>I bambini hanno avuto voglia di cimentarsi nell’ideazione, costruzione, composizione e  stesura di questo prodotto, dove prevale la fantasia, l’emozione, la suspence, ma soprattutto la ricerca della soluzione finale.  </vt:lpstr>
      <vt:lpstr>L’insegnante, che all’inizio voleva riprodurre il libro tridimensionale, ha poi cambiato idea e ha scelto una soluzione diversa rispettando l’ambiente, quindi ha utilizzato altre risorse non materiali, pensando al risparmio e all’idea di un consumo critico e responsabile.  </vt:lpstr>
      <vt:lpstr>La maestra ha valorizzato la sua idea coinvolgendo anche gli alunni e producendo per ognuno di loro un dvd, come ricordo dell’esperienza.  </vt:lpstr>
      <vt:lpstr>I bambini, molto fieri  del loro “capolavoro, volevano invogliare altre persone alla lettura del libro, e hanno pensato insieme all’insegnante,alla diffusione via Internet della loro idea che ha  riscontrato un enorme successo, anche in Toscana, poiché una scuola primaria di Viareggio, dopo aver visitato il sito giotru.xoom.it, ha scritto all’insegnante e agli alunni complimentandosi per il loro originale prodotto.  </vt:lpstr>
      <vt:lpstr>Questa avventura ha stimolato le idee della maestra Giovanna, un’insegnante vivace, dinamica e competente in ambito informatico, ma anche attenta a tutto quello che accade nella sua classe e nel mondo e nelle realtà locali. La maestra ha così scelto di aderire insieme al gruppo classe a due concorsi. </vt:lpstr>
      <vt:lpstr>Il primo concorso è “Ti parlo di una bella storia” organizzato dal Centro Coordinamento Concorso Il Battello a vapore, La Fabbrica via Lanino 5, 20144 Milano.  </vt:lpstr>
      <vt:lpstr>L’altro concorso è “ Coltiva il tuo sogno”, un progetto di educazione al risparmio nella scuola primaria promosso dalla banca ING DIRECT. I bambini possono continuare la grande avventura educativa sul risparmio insieme al folletto e ai suoi semi di zucca.</vt:lpstr>
      <vt:lpstr>I bambini avranno a disposizione il libro di narrativa e le attività della guida. Questo nuovissimo concorso sfida le classi a dimostrarsi protagoniste del mondo del risparmio, come risorsa indispensabile, per la realizzazione dei propri sogni.</vt:lpstr>
      <vt:lpstr>L’insegnante ha riferito nell’intervista che “Noi abbiamo deciso di produrre un “libro- game con materiale riciclato e per la diffusione abbiamo pensato di non usare carta, ma abbiamo aperto un sito internet per diffondere il nostro elaborato e per avere una copia ognuno di noi ha masterizzato un DVD.  Insieme abbiamo deciso di partecipare a questo concorso, perché la sola iscrizione da un contributo in denaro a una scuola dell’Africa”. </vt:lpstr>
      <vt:lpstr>Questo lavoro dimostra come sia possibile l’educazione alla sostenibilità attraverso il gioco, l’informatica e la collaborazione di tutto il gruppo classe e dell’insegnante che ha coordinato il progetto, favorendo negli alunni l’acquisizione di competenze trasversali.    </vt:lpstr>
      <vt:lpstr>La sua esperienza con il gruppo ha incuriosito anche noi studentesse e maestre Valentina Branca, Paola Grassi e Alice Parodi, iscritte al quarto anno del corso di laurea in Scienze della Formazione Primaria.  </vt:lpstr>
      <vt:lpstr>Dopo esserci confrontate via mail e al telefono abbiamo pensato di collegare il lavoro della nostra maestra modello Giovanna con l’esame Didamat del Professor Lariccia, nella sezione intervista alla maestra modello informatica, lavori di gruppo (progetto della maestra modello). </vt:lpstr>
      <vt:lpstr>Il progetto</vt:lpstr>
      <vt:lpstr>L’uomo, la persona è al centro dell’ambiente e della responsabilità di un consumo critico, per tanto bisogna favorire nuovi stili di vita per l’ambiente e per le materie prime, mediante le comunità pratiche verso la sostenibilità.  </vt:lpstr>
      <vt:lpstr>Il confronto e lo scambio di opinioni, favoriscono quindi, una diversa modalità e un nuovo approccio alla vita, all’ambiente, alla cultura e nelle relazioni umane.  L’attenzione dell’uomo non dovrebbe focalizzarsi solo su prodotti materiali e beni di consumo, ma anche sul rispetto e sull’educazione dell’ambiente, come risorsa indispensabile per gli esseri viventi.</vt:lpstr>
      <vt:lpstr>Bisognerebbe abituare i ragazzi al rispetto reciproco e al valore degli oggetti materiali e non materiali, accompagnarli in una crescita  individuale e sociale per favorire la nostra società definita come “Learning Society”, in quanto la capacità di acquisizione del sapere determina e qualifica le competenze utili e necessarie per ogni organizzazione sociale.  </vt:lpstr>
      <vt:lpstr>La scuola è un’ istituzione, insieme alle insegnanti e alla famiglia, che ha il compito di promuovere l’educazione formativa dei ragazzi rispetto ad argomenti come lo sviluppo sostenibile, insegnando loro come rispettare l’ambiente per il rispetto di se stessi.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Hp</dc:creator>
  <cp:lastModifiedBy>ANGELO</cp:lastModifiedBy>
  <cp:revision>25</cp:revision>
  <dcterms:created xsi:type="dcterms:W3CDTF">2013-02-09T07:57:58Z</dcterms:created>
  <dcterms:modified xsi:type="dcterms:W3CDTF">2013-02-13T11:21:14Z</dcterms:modified>
</cp:coreProperties>
</file>